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59"/>
  </p:notesMasterIdLst>
  <p:handoutMasterIdLst>
    <p:handoutMasterId r:id="rId60"/>
  </p:handoutMasterIdLst>
  <p:sldIdLst>
    <p:sldId id="261" r:id="rId3"/>
    <p:sldId id="664" r:id="rId4"/>
    <p:sldId id="665" r:id="rId5"/>
    <p:sldId id="666" r:id="rId6"/>
    <p:sldId id="492" r:id="rId7"/>
    <p:sldId id="667" r:id="rId8"/>
    <p:sldId id="670" r:id="rId9"/>
    <p:sldId id="702" r:id="rId10"/>
    <p:sldId id="671" r:id="rId11"/>
    <p:sldId id="703" r:id="rId12"/>
    <p:sldId id="672" r:id="rId13"/>
    <p:sldId id="673" r:id="rId14"/>
    <p:sldId id="704" r:id="rId15"/>
    <p:sldId id="674" r:id="rId16"/>
    <p:sldId id="675" r:id="rId17"/>
    <p:sldId id="676" r:id="rId18"/>
    <p:sldId id="705" r:id="rId19"/>
    <p:sldId id="677" r:id="rId20"/>
    <p:sldId id="678" r:id="rId21"/>
    <p:sldId id="679" r:id="rId22"/>
    <p:sldId id="706" r:id="rId23"/>
    <p:sldId id="680" r:id="rId24"/>
    <p:sldId id="681" r:id="rId25"/>
    <p:sldId id="682" r:id="rId26"/>
    <p:sldId id="683" r:id="rId27"/>
    <p:sldId id="707" r:id="rId28"/>
    <p:sldId id="685" r:id="rId29"/>
    <p:sldId id="684" r:id="rId30"/>
    <p:sldId id="686" r:id="rId31"/>
    <p:sldId id="687" r:id="rId32"/>
    <p:sldId id="688" r:id="rId33"/>
    <p:sldId id="689" r:id="rId34"/>
    <p:sldId id="690" r:id="rId35"/>
    <p:sldId id="691" r:id="rId36"/>
    <p:sldId id="692" r:id="rId37"/>
    <p:sldId id="693" r:id="rId38"/>
    <p:sldId id="694" r:id="rId39"/>
    <p:sldId id="695" r:id="rId40"/>
    <p:sldId id="696" r:id="rId41"/>
    <p:sldId id="697" r:id="rId42"/>
    <p:sldId id="698" r:id="rId43"/>
    <p:sldId id="699" r:id="rId44"/>
    <p:sldId id="700" r:id="rId45"/>
    <p:sldId id="701" r:id="rId46"/>
    <p:sldId id="708" r:id="rId47"/>
    <p:sldId id="709" r:id="rId48"/>
    <p:sldId id="710" r:id="rId49"/>
    <p:sldId id="711" r:id="rId50"/>
    <p:sldId id="712" r:id="rId51"/>
    <p:sldId id="713" r:id="rId52"/>
    <p:sldId id="714" r:id="rId53"/>
    <p:sldId id="715" r:id="rId54"/>
    <p:sldId id="716" r:id="rId55"/>
    <p:sldId id="717" r:id="rId56"/>
    <p:sldId id="668" r:id="rId57"/>
    <p:sldId id="669"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76" autoAdjust="0"/>
    <p:restoredTop sz="77013" autoAdjust="0"/>
  </p:normalViewPr>
  <p:slideViewPr>
    <p:cSldViewPr snapToGrid="0">
      <p:cViewPr varScale="1">
        <p:scale>
          <a:sx n="77" d="100"/>
          <a:sy n="77" d="100"/>
        </p:scale>
        <p:origin x="568" y="184"/>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notesMaster" Target="notesMasters/notesMaster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handoutMaster" Target="handoutMasters/handout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10/5/16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10/5/16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at the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640158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SQLiteOpenHelper</a:t>
            </a:r>
            <a:r>
              <a:rPr lang="en-US" dirty="0" smtClean="0"/>
              <a:t> class is there to help you create and maintain your SQLite databases. Think of it as a personal assistant who’s there to take care of the general database housekeeping.</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1029505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You create a SQLite helper by writing a class that extends the </a:t>
            </a:r>
            <a:r>
              <a:rPr lang="en-US" sz="1200" b="1" i="0" kern="1200" dirty="0" err="1" smtClean="0">
                <a:solidFill>
                  <a:schemeClr val="tx1"/>
                </a:solidFill>
                <a:effectLst/>
                <a:latin typeface="+mn-lt"/>
                <a:ea typeface="+mn-ea"/>
                <a:cs typeface="+mn-cs"/>
              </a:rPr>
              <a:t>SQLiteOpenHelper</a:t>
            </a:r>
            <a:r>
              <a:rPr lang="en-US" sz="1200" kern="1200" dirty="0" smtClean="0">
                <a:solidFill>
                  <a:schemeClr val="tx1"/>
                </a:solidFill>
                <a:effectLst/>
                <a:latin typeface="+mn-lt"/>
                <a:ea typeface="+mn-ea"/>
                <a:cs typeface="+mn-cs"/>
              </a:rPr>
              <a:t> class. When you do this, you </a:t>
            </a:r>
            <a:r>
              <a:rPr lang="en-US" sz="1200" b="1" i="1" kern="1200" dirty="0" smtClean="0">
                <a:solidFill>
                  <a:schemeClr val="tx1"/>
                </a:solidFill>
                <a:effectLst/>
                <a:latin typeface="+mn-lt"/>
                <a:ea typeface="+mn-ea"/>
                <a:cs typeface="+mn-cs"/>
              </a:rPr>
              <a:t>must</a:t>
            </a:r>
            <a:r>
              <a:rPr lang="en-US" sz="1200" kern="1200" dirty="0" smtClean="0">
                <a:solidFill>
                  <a:schemeClr val="tx1"/>
                </a:solidFill>
                <a:effectLst/>
                <a:latin typeface="+mn-lt"/>
                <a:ea typeface="+mn-ea"/>
                <a:cs typeface="+mn-cs"/>
              </a:rPr>
              <a:t> override the </a:t>
            </a:r>
            <a:r>
              <a:rPr lang="en-US" sz="1200" kern="1200" dirty="0" err="1" smtClean="0">
                <a:solidFill>
                  <a:schemeClr val="tx1"/>
                </a:solidFill>
                <a:effectLst/>
                <a:latin typeface="+mn-lt"/>
                <a:ea typeface="+mn-ea"/>
                <a:cs typeface="+mn-cs"/>
              </a:rPr>
              <a:t>onCreate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andonUpgrade</a:t>
            </a:r>
            <a:r>
              <a:rPr lang="en-US" sz="1200" kern="1200" dirty="0" smtClean="0">
                <a:solidFill>
                  <a:schemeClr val="tx1"/>
                </a:solidFill>
                <a:effectLst/>
                <a:latin typeface="+mn-lt"/>
                <a:ea typeface="+mn-ea"/>
                <a:cs typeface="+mn-cs"/>
              </a:rPr>
              <a:t>() methods. These methods are mandatory.</a:t>
            </a:r>
          </a:p>
          <a:p>
            <a:pPr fontAlgn="base"/>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onCreate</a:t>
            </a:r>
            <a:r>
              <a:rPr lang="en-US" sz="1200" kern="1200" dirty="0" smtClean="0">
                <a:solidFill>
                  <a:schemeClr val="tx1"/>
                </a:solidFill>
                <a:effectLst/>
                <a:latin typeface="+mn-lt"/>
                <a:ea typeface="+mn-ea"/>
                <a:cs typeface="+mn-cs"/>
              </a:rPr>
              <a:t>() method gets called when the database first gets created on the device. The method should include all the code needed to create the tables you need for your app.</a:t>
            </a:r>
          </a:p>
          <a:p>
            <a:pPr fontAlgn="base"/>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onUpgrade</a:t>
            </a:r>
            <a:r>
              <a:rPr lang="en-US" sz="1200" kern="1200" dirty="0" smtClean="0">
                <a:solidFill>
                  <a:schemeClr val="tx1"/>
                </a:solidFill>
                <a:effectLst/>
                <a:latin typeface="+mn-lt"/>
                <a:ea typeface="+mn-ea"/>
                <a:cs typeface="+mn-cs"/>
              </a:rPr>
              <a:t>() method gets called when the database needs to be upgraded. As an example, if you need to make table changes to your database after it’s been released, this is the method to do it in.</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996478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In our app, we’re going to use a SQLite helper called </a:t>
            </a:r>
            <a:r>
              <a:rPr lang="en-US" sz="1200" kern="1200" dirty="0" err="1" smtClean="0">
                <a:solidFill>
                  <a:schemeClr val="tx1"/>
                </a:solidFill>
                <a:effectLst/>
                <a:latin typeface="+mn-lt"/>
                <a:ea typeface="+mn-ea"/>
                <a:cs typeface="+mn-cs"/>
              </a:rPr>
              <a:t>StarbuzzDatabaseHelper</a:t>
            </a:r>
            <a:r>
              <a:rPr lang="en-US" sz="1200" kern="1200" dirty="0" smtClean="0">
                <a:solidFill>
                  <a:schemeClr val="tx1"/>
                </a:solidFill>
                <a:effectLst/>
                <a:latin typeface="+mn-lt"/>
                <a:ea typeface="+mn-ea"/>
                <a:cs typeface="+mn-cs"/>
              </a:rPr>
              <a:t>.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1404122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1. Specify the database</a:t>
            </a:r>
          </a:p>
          <a:p>
            <a:pPr fontAlgn="base"/>
            <a:r>
              <a:rPr lang="en-US" sz="1200" b="0" i="0" kern="1200" dirty="0" smtClean="0">
                <a:solidFill>
                  <a:schemeClr val="tx1"/>
                </a:solidFill>
                <a:effectLst/>
                <a:latin typeface="+mn-lt"/>
                <a:ea typeface="+mn-ea"/>
                <a:cs typeface="+mn-cs"/>
              </a:rPr>
              <a:t>There are two pieces of information the SQLite helper needs in order to create the database.</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First, we need to give the database a name. By giving the database a name, we make sure that the database remains on the device when it’s closed. If we don’t, the database will only be created in memory, so once the database is closed, it will disappear.</a:t>
            </a:r>
          </a:p>
          <a:p>
            <a:pPr fontAlgn="base"/>
            <a:endParaRPr lang="en-US" sz="1200" b="0" i="0" kern="1200" smtClean="0">
              <a:solidFill>
                <a:schemeClr val="tx1"/>
              </a:solidFill>
              <a:effectLst/>
              <a:latin typeface="+mn-lt"/>
              <a:ea typeface="+mn-ea"/>
              <a:cs typeface="+mn-cs"/>
            </a:endParaRPr>
          </a:p>
          <a:p>
            <a:pPr fontAlgn="base"/>
            <a:r>
              <a:rPr lang="en-US" sz="1200" b="0" i="0" kern="1200" smtClean="0">
                <a:solidFill>
                  <a:schemeClr val="tx1"/>
                </a:solidFill>
                <a:effectLst/>
                <a:latin typeface="+mn-lt"/>
                <a:ea typeface="+mn-ea"/>
                <a:cs typeface="+mn-cs"/>
              </a:rPr>
              <a:t>The </a:t>
            </a:r>
            <a:r>
              <a:rPr lang="en-US" sz="1200" b="0" i="0" kern="1200" dirty="0" smtClean="0">
                <a:solidFill>
                  <a:schemeClr val="tx1"/>
                </a:solidFill>
                <a:effectLst/>
                <a:latin typeface="+mn-lt"/>
                <a:ea typeface="+mn-ea"/>
                <a:cs typeface="+mn-cs"/>
              </a:rPr>
              <a:t>second piece of information we need to provide is the version of the database. The database version needs to be an integer value, starting at 1. The SQLite helper uses this version number to determine whether the database needs to be upgraded.</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93148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constructor specifies details of the database, but the database doesn’t get created at that point. The SQLite helper waits until the app needs to access the database, and the database gets created at that point.</a:t>
            </a:r>
          </a:p>
          <a:p>
            <a:pPr fontAlgn="base"/>
            <a:r>
              <a:rPr lang="en-US" sz="1200" b="0" i="0" kern="1200" dirty="0" smtClean="0">
                <a:solidFill>
                  <a:schemeClr val="tx1"/>
                </a:solidFill>
                <a:effectLst/>
                <a:latin typeface="+mn-lt"/>
                <a:ea typeface="+mn-ea"/>
                <a:cs typeface="+mn-cs"/>
              </a:rPr>
              <a:t>Once you’ve told the SQLite helper what database to create, you can specify its tables.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18</a:t>
            </a:fld>
            <a:endParaRPr lang="en-US"/>
          </a:p>
        </p:txBody>
      </p:sp>
    </p:spTree>
    <p:extLst>
      <p:ext uri="{BB962C8B-B14F-4D97-AF65-F5344CB8AC3E}">
        <p14:creationId xmlns:p14="http://schemas.microsoft.com/office/powerpoint/2010/main" val="1801533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 inside a SQLite database is stored in tables. A table contains several rows, and each row is split into columns. </a:t>
            </a:r>
          </a:p>
          <a:p>
            <a:r>
              <a:rPr lang="en-US" dirty="0" smtClean="0"/>
              <a:t>A column contains a single piece of data, like a number of a piece of text.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251471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 the </a:t>
            </a:r>
            <a:r>
              <a:rPr lang="en-US" sz="1200" b="0" i="0" kern="1200" dirty="0" err="1" smtClean="0">
                <a:solidFill>
                  <a:schemeClr val="tx1"/>
                </a:solidFill>
                <a:effectLst/>
                <a:latin typeface="+mn-lt"/>
                <a:ea typeface="+mn-ea"/>
                <a:cs typeface="+mn-cs"/>
              </a:rPr>
              <a:t>Starbuzz</a:t>
            </a:r>
            <a:r>
              <a:rPr lang="en-US" sz="1200" b="0" i="0" kern="1200" dirty="0" smtClean="0">
                <a:solidFill>
                  <a:schemeClr val="tx1"/>
                </a:solidFill>
                <a:effectLst/>
                <a:latin typeface="+mn-lt"/>
                <a:ea typeface="+mn-ea"/>
                <a:cs typeface="+mn-cs"/>
              </a:rPr>
              <a:t> app, for example, we’ll need to create a table for the drink data. It will look something like this:</a:t>
            </a:r>
          </a:p>
          <a:p>
            <a:pPr fontAlgn="base"/>
            <a:r>
              <a:rPr lang="en-US" sz="1200" b="0" i="0" kern="1200" dirty="0" smtClean="0">
                <a:solidFill>
                  <a:schemeClr val="tx1"/>
                </a:solidFill>
                <a:effectLst/>
                <a:latin typeface="+mn-lt"/>
                <a:ea typeface="+mn-ea"/>
                <a:cs typeface="+mn-cs"/>
              </a:rPr>
              <a:t>Some columns can be specified as primary keys. A primary key uniquely identifies a single row. If you say that a column is a primary key, then the database won’t allow you to store rows with duplicate keys.</a:t>
            </a:r>
          </a:p>
          <a:p>
            <a:pPr fontAlgn="base"/>
            <a:r>
              <a:rPr lang="en-US" sz="1200" b="0" i="0" kern="1200" dirty="0" smtClean="0">
                <a:solidFill>
                  <a:schemeClr val="tx1"/>
                </a:solidFill>
                <a:effectLst/>
                <a:latin typeface="+mn-lt"/>
                <a:ea typeface="+mn-ea"/>
                <a:cs typeface="+mn-cs"/>
              </a:rPr>
              <a:t>We recommend that your tables have a single integer primary key column called _id. This is because Android code is hardwired to expect a numeric _id column, so not having one can cause you problems later on.</a:t>
            </a:r>
          </a:p>
          <a:p>
            <a:pPr fontAlgn="base"/>
            <a:r>
              <a:rPr lang="en-US" sz="1200" b="1" i="0" kern="1200" dirty="0" smtClean="0">
                <a:solidFill>
                  <a:schemeClr val="tx1"/>
                </a:solidFill>
                <a:effectLst/>
                <a:latin typeface="+mn-lt"/>
                <a:ea typeface="+mn-ea"/>
                <a:cs typeface="+mn-cs"/>
              </a:rPr>
              <a:t>It’s an Android convention to call your primary key columns _id. Android code expects there to be an _id column on your data. Ignoring this convention will make it harder to get the data out of your database and into your user interface.</a:t>
            </a:r>
          </a:p>
          <a:p>
            <a:pPr fontAlgn="base"/>
            <a:endParaRPr lang="en-US" sz="1200" b="0" i="1"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1463413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Each column in a table is designed to store a particular type of data. For example, in our DRINK table, the DESCRIPTION column will only ever store text data. Here are the main data types you can use in SQLite, and what they can store:</a:t>
            </a:r>
          </a:p>
          <a:p>
            <a:r>
              <a:rPr lang="en-US" sz="1200" b="0" i="0" kern="1200" dirty="0" smtClean="0">
                <a:solidFill>
                  <a:schemeClr val="tx1"/>
                </a:solidFill>
                <a:effectLst/>
                <a:latin typeface="+mn-lt"/>
                <a:ea typeface="+mn-ea"/>
                <a:cs typeface="+mn-cs"/>
              </a:rPr>
              <a:t>Unlike most database systems, you don’t need to specify the column size in SQLite. Under the hood, the data type is translated into a much broader storage class. This means you can say very generally what kind of data you’re going to store, but you’re not forced to be specific about the size of data.</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2074620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Every application that talks to SQLite needs to use a standard database language called Structured Query Language. SQL is used by almost every type of database. </a:t>
            </a:r>
            <a:r>
              <a:rPr lang="en-US" sz="1200" kern="1200" dirty="0" err="1" smtClean="0">
                <a:solidFill>
                  <a:schemeClr val="tx1"/>
                </a:solidFill>
                <a:effectLst/>
                <a:latin typeface="+mn-lt"/>
                <a:ea typeface="+mn-ea"/>
                <a:cs typeface="+mn-cs"/>
              </a:rPr>
              <a:t>Ifyou</a:t>
            </a:r>
            <a:r>
              <a:rPr lang="en-US" sz="1200" kern="1200" dirty="0" smtClean="0">
                <a:solidFill>
                  <a:schemeClr val="tx1"/>
                </a:solidFill>
                <a:effectLst/>
                <a:latin typeface="+mn-lt"/>
                <a:ea typeface="+mn-ea"/>
                <a:cs typeface="+mn-cs"/>
              </a:rPr>
              <a:t> want to create the DRINK table, you will need to do it in SQL.</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This is the SQL command to create the table:</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CREATE TABLE command says what columns you want in the table, and what the data type is of each column. The _id column is the primary key of the table, and the special keyword AUTOINCREMENT means that when we store a new row in the table, SQLite will automatically generate a unique integer for it.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1399655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THE ONCREATE() METHOD IS CALLED WHEN THE DATABASE IS CREATED</a:t>
            </a:r>
          </a:p>
          <a:p>
            <a:pPr fontAlgn="base"/>
            <a:r>
              <a:rPr lang="en-US" sz="1200" kern="1200" dirty="0" smtClean="0">
                <a:solidFill>
                  <a:schemeClr val="tx1"/>
                </a:solidFill>
                <a:effectLst/>
                <a:latin typeface="+mn-lt"/>
                <a:ea typeface="+mn-ea"/>
                <a:cs typeface="+mn-cs"/>
              </a:rPr>
              <a:t>The SQLite helper is in charge of creating the SQLite database the first time it needs to be used. </a:t>
            </a:r>
          </a:p>
          <a:p>
            <a:pPr fontAlgn="base"/>
            <a:r>
              <a:rPr lang="en-US" sz="1200" kern="1200" dirty="0" smtClean="0">
                <a:solidFill>
                  <a:schemeClr val="tx1"/>
                </a:solidFill>
                <a:effectLst/>
                <a:latin typeface="+mn-lt"/>
                <a:ea typeface="+mn-ea"/>
                <a:cs typeface="+mn-cs"/>
              </a:rPr>
              <a:t>First, an empty database is created on the device, and then the SQLite helper </a:t>
            </a:r>
            <a:r>
              <a:rPr lang="en-US" sz="1200" kern="1200" dirty="0" err="1" smtClean="0">
                <a:solidFill>
                  <a:schemeClr val="tx1"/>
                </a:solidFill>
                <a:effectLst/>
                <a:latin typeface="+mn-lt"/>
                <a:ea typeface="+mn-ea"/>
                <a:cs typeface="+mn-cs"/>
              </a:rPr>
              <a:t>onCreate</a:t>
            </a:r>
            <a:r>
              <a:rPr lang="en-US" sz="1200" kern="1200" dirty="0" smtClean="0">
                <a:solidFill>
                  <a:schemeClr val="tx1"/>
                </a:solidFill>
                <a:effectLst/>
                <a:latin typeface="+mn-lt"/>
                <a:ea typeface="+mn-ea"/>
                <a:cs typeface="+mn-cs"/>
              </a:rPr>
              <a:t>() method is called.</a:t>
            </a:r>
          </a:p>
          <a:p>
            <a:pPr fontAlgn="base"/>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onCreate</a:t>
            </a:r>
            <a:r>
              <a:rPr lang="en-US" sz="1200" kern="1200" dirty="0" smtClean="0">
                <a:solidFill>
                  <a:schemeClr val="tx1"/>
                </a:solidFill>
                <a:effectLst/>
                <a:latin typeface="+mn-lt"/>
                <a:ea typeface="+mn-ea"/>
                <a:cs typeface="+mn-cs"/>
              </a:rPr>
              <a:t>() method is passed a </a:t>
            </a:r>
            <a:r>
              <a:rPr lang="en-US" sz="1200" kern="1200" dirty="0" err="1" smtClean="0">
                <a:solidFill>
                  <a:schemeClr val="tx1"/>
                </a:solidFill>
                <a:effectLst/>
                <a:latin typeface="+mn-lt"/>
                <a:ea typeface="+mn-ea"/>
                <a:cs typeface="+mn-cs"/>
              </a:rPr>
              <a:t>SQLiteDatabase</a:t>
            </a:r>
            <a:r>
              <a:rPr lang="en-US" sz="1200" kern="1200" dirty="0" smtClean="0">
                <a:solidFill>
                  <a:schemeClr val="tx1"/>
                </a:solidFill>
                <a:effectLst/>
                <a:latin typeface="+mn-lt"/>
                <a:ea typeface="+mn-ea"/>
                <a:cs typeface="+mn-cs"/>
              </a:rPr>
              <a:t> object as a parameter. </a:t>
            </a:r>
          </a:p>
          <a:p>
            <a:pPr fontAlgn="base"/>
            <a:r>
              <a:rPr lang="en-US" sz="1200" kern="1200" dirty="0" smtClean="0">
                <a:solidFill>
                  <a:schemeClr val="tx1"/>
                </a:solidFill>
                <a:effectLst/>
                <a:latin typeface="+mn-lt"/>
                <a:ea typeface="+mn-ea"/>
                <a:cs typeface="+mn-cs"/>
              </a:rPr>
              <a:t>We can use this to run our SQL command with the method:</a:t>
            </a:r>
          </a:p>
          <a:p>
            <a:pPr fontAlgn="base"/>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SQLiteDatabase.execSQL</a:t>
            </a:r>
            <a:r>
              <a:rPr lang="en-US" sz="1200" kern="1200" dirty="0" smtClean="0">
                <a:solidFill>
                  <a:schemeClr val="tx1"/>
                </a:solidFill>
                <a:effectLst/>
                <a:latin typeface="+mn-lt"/>
                <a:ea typeface="+mn-ea"/>
                <a:cs typeface="+mn-cs"/>
              </a:rPr>
              <a:t>()</a:t>
            </a:r>
          </a:p>
          <a:p>
            <a:pPr fontAlgn="base"/>
            <a:r>
              <a:rPr lang="en-US" sz="1200" b="1"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SQLiteDatabase</a:t>
            </a:r>
            <a:r>
              <a:rPr lang="en-US" sz="1200" b="1" i="0" kern="1200" dirty="0" smtClean="0">
                <a:solidFill>
                  <a:schemeClr val="tx1"/>
                </a:solidFill>
                <a:effectLst/>
                <a:latin typeface="+mn-lt"/>
                <a:ea typeface="+mn-ea"/>
                <a:cs typeface="+mn-cs"/>
              </a:rPr>
              <a:t> class gives you access to the database.</a:t>
            </a:r>
            <a:endParaRPr lang="en-US" sz="1200" b="0" i="1"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This method has one parameter, the SQL you want to execute.</a:t>
            </a:r>
          </a:p>
          <a:p>
            <a:r>
              <a:rPr lang="en-US" dirty="0" smtClean="0"/>
              <a:t/>
            </a:r>
            <a:br>
              <a:rPr lang="en-US" dirty="0" smtClean="0"/>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611133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340050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Here’s the full code for the </a:t>
            </a:r>
            <a:r>
              <a:rPr lang="en-US" sz="1200" b="0" i="0" kern="1200" dirty="0" err="1" smtClean="0">
                <a:solidFill>
                  <a:schemeClr val="tx1"/>
                </a:solidFill>
                <a:effectLst/>
                <a:latin typeface="+mn-lt"/>
                <a:ea typeface="+mn-ea"/>
                <a:cs typeface="+mn-cs"/>
              </a:rPr>
              <a:t>onCreate</a:t>
            </a:r>
            <a:r>
              <a:rPr lang="en-US" sz="1200" b="0" i="0" kern="1200" dirty="0" smtClean="0">
                <a:solidFill>
                  <a:schemeClr val="tx1"/>
                </a:solidFill>
                <a:effectLst/>
                <a:latin typeface="+mn-lt"/>
                <a:ea typeface="+mn-ea"/>
                <a:cs typeface="+mn-cs"/>
              </a:rPr>
              <a:t>() method:</a:t>
            </a:r>
          </a:p>
          <a:p>
            <a:pPr fontAlgn="base"/>
            <a:r>
              <a:rPr lang="en-US" sz="1200" kern="1200" dirty="0" smtClean="0">
                <a:solidFill>
                  <a:schemeClr val="tx1"/>
                </a:solidFill>
                <a:effectLst/>
                <a:latin typeface="+mn-lt"/>
                <a:ea typeface="+mn-ea"/>
                <a:cs typeface="+mn-cs"/>
              </a:rPr>
              <a:t>This gives us an empty DRINK table, but what if we want to prepopulate it with data?</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677639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SQLiteDatabase</a:t>
            </a:r>
            <a:r>
              <a:rPr lang="en-US" dirty="0" smtClean="0"/>
              <a:t> class contains several methods that enable you to insert, update, and delete data. </a:t>
            </a:r>
          </a:p>
          <a:p>
            <a:endParaRPr lang="en-US" dirty="0" smtClean="0"/>
          </a:p>
          <a:p>
            <a:r>
              <a:rPr lang="en-US" dirty="0" smtClean="0"/>
              <a:t>If you need to prepopulate a SQLite table with data, you can use the </a:t>
            </a:r>
            <a:r>
              <a:rPr lang="en-US" dirty="0" err="1" smtClean="0"/>
              <a:t>SQLiteDatabase</a:t>
            </a:r>
            <a:r>
              <a:rPr lang="en-US" dirty="0" smtClean="0"/>
              <a:t> insert() method. </a:t>
            </a:r>
          </a:p>
          <a:p>
            <a:endParaRPr lang="en-US" dirty="0" smtClean="0"/>
          </a:p>
          <a:p>
            <a:r>
              <a:rPr lang="en-US" dirty="0" smtClean="0"/>
              <a:t>This method allows you to insert data into the database, and returns the ID of the record once it’s been inserted.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25</a:t>
            </a:fld>
            <a:endParaRPr lang="en-US"/>
          </a:p>
        </p:txBody>
      </p:sp>
    </p:spTree>
    <p:extLst>
      <p:ext uri="{BB962C8B-B14F-4D97-AF65-F5344CB8AC3E}">
        <p14:creationId xmlns:p14="http://schemas.microsoft.com/office/powerpoint/2010/main" val="1655269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use the insert() method, you need to specify the table you want to insert into, and the values you’re inserting. You say what values you want to insert by creating a </a:t>
            </a:r>
            <a:r>
              <a:rPr lang="en-US" dirty="0" err="1" smtClean="0"/>
              <a:t>ContentValues</a:t>
            </a:r>
            <a:r>
              <a:rPr lang="en-US" dirty="0" smtClean="0"/>
              <a:t> object. A </a:t>
            </a:r>
            <a:r>
              <a:rPr lang="en-US" dirty="0" err="1" smtClean="0"/>
              <a:t>ContentValues</a:t>
            </a:r>
            <a:r>
              <a:rPr lang="en-US" dirty="0" smtClean="0"/>
              <a:t> object is used to hold name/value pairs of data:</a:t>
            </a:r>
          </a:p>
          <a:p>
            <a:r>
              <a:rPr lang="en-US" dirty="0" smtClean="0"/>
              <a:t>You add name/value pairs of data to the </a:t>
            </a:r>
            <a:r>
              <a:rPr lang="en-US" dirty="0" err="1" smtClean="0"/>
              <a:t>ContentValues</a:t>
            </a:r>
            <a:r>
              <a:rPr lang="en-US" dirty="0" smtClean="0"/>
              <a:t> object using its put() method. We want to use it to insert a row of data into the DRINK table, so we’ll populate it with the name of each column in the DRINK table, and the value we want to go in each field:</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79198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Finally, we’ll use the </a:t>
            </a:r>
            <a:r>
              <a:rPr lang="en-US" dirty="0" err="1" smtClean="0"/>
              <a:t>SQLiteDatabase</a:t>
            </a:r>
            <a:r>
              <a:rPr lang="en-US" dirty="0" smtClean="0"/>
              <a:t> insert()</a:t>
            </a:r>
            <a:r>
              <a:rPr lang="en-US" sz="1200" b="0" i="0" kern="1200" dirty="0" smtClean="0">
                <a:solidFill>
                  <a:schemeClr val="tx1"/>
                </a:solidFill>
                <a:effectLst/>
                <a:latin typeface="+mn-lt"/>
                <a:ea typeface="+mn-ea"/>
                <a:cs typeface="+mn-cs"/>
              </a:rPr>
              <a:t> method to insert the values into the DRINK table:</a:t>
            </a:r>
          </a:p>
          <a:p>
            <a:r>
              <a:rPr lang="en-US" sz="1200" b="0" i="0" kern="1200" dirty="0" smtClean="0">
                <a:solidFill>
                  <a:schemeClr val="tx1"/>
                </a:solidFill>
                <a:effectLst/>
                <a:latin typeface="+mn-lt"/>
                <a:ea typeface="+mn-ea"/>
                <a:cs typeface="+mn-cs"/>
              </a:rPr>
              <a:t>Running these lines of code will insert the Latte record into the DRINK table: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27</a:t>
            </a:fld>
            <a:endParaRPr lang="en-US"/>
          </a:p>
        </p:txBody>
      </p:sp>
    </p:spTree>
    <p:extLst>
      <p:ext uri="{BB962C8B-B14F-4D97-AF65-F5344CB8AC3E}">
        <p14:creationId xmlns:p14="http://schemas.microsoft.com/office/powerpoint/2010/main" val="1807438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nullColumnHack</a:t>
            </a:r>
            <a:r>
              <a:rPr lang="en-US" sz="1200" b="0" i="0" kern="1200" dirty="0" smtClean="0">
                <a:solidFill>
                  <a:schemeClr val="tx1"/>
                </a:solidFill>
                <a:effectLst/>
                <a:latin typeface="+mn-lt"/>
                <a:ea typeface="+mn-ea"/>
                <a:cs typeface="+mn-cs"/>
              </a:rPr>
              <a:t> String value is optional and most of the time you’ll want to set it to null like we did in the code above. It’s there in case </a:t>
            </a:r>
            <a:r>
              <a:rPr lang="en-US" sz="1200" b="0" i="0" kern="1200" dirty="0" err="1" smtClean="0">
                <a:solidFill>
                  <a:schemeClr val="tx1"/>
                </a:solidFill>
                <a:effectLst/>
                <a:latin typeface="+mn-lt"/>
                <a:ea typeface="+mn-ea"/>
                <a:cs typeface="+mn-cs"/>
              </a:rPr>
              <a:t>theContentValues</a:t>
            </a:r>
            <a:r>
              <a:rPr lang="en-US" sz="1200" b="0" i="0" kern="1200" dirty="0" smtClean="0">
                <a:solidFill>
                  <a:schemeClr val="tx1"/>
                </a:solidFill>
                <a:effectLst/>
                <a:latin typeface="+mn-lt"/>
                <a:ea typeface="+mn-ea"/>
                <a:cs typeface="+mn-cs"/>
              </a:rPr>
              <a:t> object is empty and you want to insert an empty row into your table. SQLite won’t let you insert an empty row without you specifying the name of at least one column; the </a:t>
            </a:r>
            <a:r>
              <a:rPr lang="en-US" sz="1200" b="0" i="0" kern="1200" dirty="0" err="1" smtClean="0">
                <a:solidFill>
                  <a:schemeClr val="tx1"/>
                </a:solidFill>
                <a:effectLst/>
                <a:latin typeface="+mn-lt"/>
                <a:ea typeface="+mn-ea"/>
                <a:cs typeface="+mn-cs"/>
              </a:rPr>
              <a:t>nullColumnHack</a:t>
            </a:r>
            <a:r>
              <a:rPr lang="en-US" sz="1200" b="0" i="0" kern="1200" dirty="0" smtClean="0">
                <a:solidFill>
                  <a:schemeClr val="tx1"/>
                </a:solidFill>
                <a:effectLst/>
                <a:latin typeface="+mn-lt"/>
                <a:ea typeface="+mn-ea"/>
                <a:cs typeface="+mn-cs"/>
              </a:rPr>
              <a:t> parameter allows you to specify one of the columns.</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1382740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Update records with the update() method</a:t>
            </a:r>
          </a:p>
          <a:p>
            <a:pPr fontAlgn="base"/>
            <a:r>
              <a:rPr lang="en-US" sz="1200" b="0" i="0" kern="1200" dirty="0" smtClean="0">
                <a:solidFill>
                  <a:schemeClr val="tx1"/>
                </a:solidFill>
                <a:effectLst/>
                <a:latin typeface="+mn-lt"/>
                <a:ea typeface="+mn-ea"/>
                <a:cs typeface="+mn-cs"/>
              </a:rPr>
              <a:t>You update existing records in SQLite using the </a:t>
            </a:r>
            <a:r>
              <a:rPr lang="en-US" sz="1200" b="0" i="0" kern="1200" dirty="0" err="1" smtClean="0">
                <a:solidFill>
                  <a:schemeClr val="tx1"/>
                </a:solidFill>
                <a:effectLst/>
                <a:latin typeface="+mn-lt"/>
                <a:ea typeface="+mn-ea"/>
                <a:cs typeface="+mn-cs"/>
              </a:rPr>
              <a:t>SQLiteDatabase</a:t>
            </a:r>
            <a:r>
              <a:rPr lang="en-US" sz="1200" b="0" i="0" kern="1200" dirty="0" smtClean="0">
                <a:solidFill>
                  <a:schemeClr val="tx1"/>
                </a:solidFill>
                <a:effectLst/>
                <a:latin typeface="+mn-lt"/>
                <a:ea typeface="+mn-ea"/>
                <a:cs typeface="+mn-cs"/>
              </a:rPr>
              <a:t> update() method. This method allows you to update records in the database, and returns the number of records it’s updated. To use the update() method, you need to specify the table you want to update records in, the values you want to update, and the conditions for updating them. Here’s what it looks like:</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1918162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As an example, here’s how you’d change the value of the DESCRIPTION column to “Tasty” where the name of the drink is “Latte”:</a:t>
            </a:r>
          </a:p>
          <a:p>
            <a:pPr fontAlgn="base"/>
            <a:r>
              <a:rPr lang="en-US" sz="1200" b="0" i="0" kern="1200" dirty="0" smtClean="0">
                <a:solidFill>
                  <a:schemeClr val="tx1"/>
                </a:solidFill>
                <a:effectLst/>
                <a:latin typeface="+mn-lt"/>
                <a:ea typeface="+mn-ea"/>
                <a:cs typeface="+mn-cs"/>
              </a:rPr>
              <a:t>The first parameter of the update() method is the name of the table you want to update (in this case, the DRINK table).</a:t>
            </a:r>
          </a:p>
          <a:p>
            <a:pPr fontAlgn="base"/>
            <a:r>
              <a:rPr lang="en-US" sz="1200" b="0" i="0" kern="1200" dirty="0" smtClean="0">
                <a:solidFill>
                  <a:schemeClr val="tx1"/>
                </a:solidFill>
                <a:effectLst/>
                <a:latin typeface="+mn-lt"/>
                <a:ea typeface="+mn-ea"/>
                <a:cs typeface="+mn-cs"/>
              </a:rPr>
              <a:t>The second parameter specifies what values you want to update. Just as you did with the insert() method, you say what values you want to update by creating </a:t>
            </a:r>
            <a:r>
              <a:rPr lang="en-US" sz="1200" b="0" i="0" kern="1200" dirty="0" err="1" smtClean="0">
                <a:solidFill>
                  <a:schemeClr val="tx1"/>
                </a:solidFill>
                <a:effectLst/>
                <a:latin typeface="+mn-lt"/>
                <a:ea typeface="+mn-ea"/>
                <a:cs typeface="+mn-cs"/>
              </a:rPr>
              <a:t>aContentValues</a:t>
            </a:r>
            <a:r>
              <a:rPr lang="en-US" sz="1200" b="0" i="0" kern="1200" dirty="0" smtClean="0">
                <a:solidFill>
                  <a:schemeClr val="tx1"/>
                </a:solidFill>
                <a:effectLst/>
                <a:latin typeface="+mn-lt"/>
                <a:ea typeface="+mn-ea"/>
                <a:cs typeface="+mn-cs"/>
              </a:rPr>
              <a:t> object to hold name/value pairs of data:</a:t>
            </a:r>
          </a:p>
          <a:p>
            <a:pPr fontAlgn="base"/>
            <a:r>
              <a:rPr lang="en-US" sz="1200" b="0" i="0" kern="1200" dirty="0" smtClean="0">
                <a:solidFill>
                  <a:schemeClr val="tx1"/>
                </a:solidFill>
                <a:effectLst/>
                <a:latin typeface="+mn-lt"/>
                <a:ea typeface="+mn-ea"/>
                <a:cs typeface="+mn-cs"/>
              </a:rPr>
              <a:t>The third parameter gives conditions for which records you want to update. In the above example, </a:t>
            </a:r>
            <a:r>
              <a:rPr lang="en-US" dirty="0" smtClean="0"/>
              <a:t>"NAME = ?"</a:t>
            </a:r>
            <a:r>
              <a:rPr lang="en-US" sz="1200" b="0" i="0" kern="1200" dirty="0" smtClean="0">
                <a:solidFill>
                  <a:schemeClr val="tx1"/>
                </a:solidFill>
                <a:effectLst/>
                <a:latin typeface="+mn-lt"/>
                <a:ea typeface="+mn-ea"/>
                <a:cs typeface="+mn-cs"/>
              </a:rPr>
              <a:t> means that the NAME column should be equal to some value. The </a:t>
            </a:r>
            <a:r>
              <a:rPr lang="en-US" dirty="0" smtClean="0"/>
              <a:t>?</a:t>
            </a:r>
            <a:r>
              <a:rPr lang="en-US" sz="1200" b="0" i="0" kern="1200" dirty="0" smtClean="0">
                <a:solidFill>
                  <a:schemeClr val="tx1"/>
                </a:solidFill>
                <a:effectLst/>
                <a:latin typeface="+mn-lt"/>
                <a:ea typeface="+mn-ea"/>
                <a:cs typeface="+mn-cs"/>
              </a:rPr>
              <a:t> symbol is a placeholder symbol for this value. The query uses the contents of the last parameter to say what the value should be (in this case, “Latte”).</a:t>
            </a:r>
          </a:p>
          <a:p>
            <a:pPr fontAlgn="base"/>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1687082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want to apply multiple conditions to your query, you need to make sure you specify the conditions in the same order you specify the values. As an example, here’s how you’d update records from the DRINK table where the name of the drink is “Latte”, or the drink description is “Our best drip coffee”.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279041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condition values must be Strings, even if the column you’re applying the condition to doesn’t contain Strings. If this is the case, you need to convert your values to Strings. As an example, here’s how you’d return DRINK records where the _id is 1:</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32</a:t>
            </a:fld>
            <a:endParaRPr lang="en-US"/>
          </a:p>
        </p:txBody>
      </p:sp>
    </p:spTree>
    <p:extLst>
      <p:ext uri="{BB962C8B-B14F-4D97-AF65-F5344CB8AC3E}">
        <p14:creationId xmlns:p14="http://schemas.microsoft.com/office/powerpoint/2010/main" val="1422543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DELETE RECORDS WITH THE DELETE() METHOD</a:t>
            </a:r>
          </a:p>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SQLiteDatabase</a:t>
            </a:r>
            <a:r>
              <a:rPr lang="en-US" sz="1200" b="0" i="0" kern="1200" dirty="0" smtClean="0">
                <a:solidFill>
                  <a:schemeClr val="tx1"/>
                </a:solidFill>
                <a:effectLst/>
                <a:latin typeface="+mn-lt"/>
                <a:ea typeface="+mn-ea"/>
                <a:cs typeface="+mn-cs"/>
              </a:rPr>
              <a:t> delete() method works in a similar way to the update() method you’ve just seen. </a:t>
            </a:r>
          </a:p>
          <a:p>
            <a:pPr fontAlgn="base"/>
            <a:r>
              <a:rPr lang="en-US" sz="1200" b="0" i="0" kern="1200" dirty="0" smtClean="0">
                <a:solidFill>
                  <a:schemeClr val="tx1"/>
                </a:solidFill>
                <a:effectLst/>
                <a:latin typeface="+mn-lt"/>
                <a:ea typeface="+mn-ea"/>
                <a:cs typeface="+mn-cs"/>
              </a:rPr>
              <a:t>It takes the following form:</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1222914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598609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As an example, here’s how you’d delete all records from the database where the name of the drink is “Latte”:</a:t>
            </a:r>
          </a:p>
          <a:p>
            <a:pPr fontAlgn="base"/>
            <a:r>
              <a:rPr lang="en-US" sz="1200" b="0" i="0" kern="1200" dirty="0" smtClean="0">
                <a:solidFill>
                  <a:schemeClr val="tx1"/>
                </a:solidFill>
                <a:effectLst/>
                <a:latin typeface="+mn-lt"/>
                <a:ea typeface="+mn-ea"/>
                <a:cs typeface="+mn-cs"/>
              </a:rPr>
              <a:t>The first parameter is the name of the table you want to delete records from (in this case, DRINK). The second and third arguments allow you to describe conditions to specify exactly which records you wish to delete (in this case, where NAME = “Latte”).</a:t>
            </a:r>
          </a:p>
          <a:p>
            <a:pPr fontAlgn="base"/>
            <a:r>
              <a:rPr lang="en-US" sz="1200" b="0" i="0" kern="1200" dirty="0" smtClean="0">
                <a:solidFill>
                  <a:schemeClr val="tx1"/>
                </a:solidFill>
                <a:effectLst/>
                <a:latin typeface="+mn-lt"/>
                <a:ea typeface="+mn-ea"/>
                <a:cs typeface="+mn-cs"/>
              </a:rPr>
              <a:t>Now that you’ve seen the kinds of operations you can do to manipulate data in a SQLite table, you have everything that you need to create a SQLite database and create tables and </a:t>
            </a:r>
            <a:r>
              <a:rPr lang="en-US" sz="1200" b="0" i="0" kern="1200" dirty="0" err="1" smtClean="0">
                <a:solidFill>
                  <a:schemeClr val="tx1"/>
                </a:solidFill>
                <a:effectLst/>
                <a:latin typeface="+mn-lt"/>
                <a:ea typeface="+mn-ea"/>
                <a:cs typeface="+mn-cs"/>
              </a:rPr>
              <a:t>prepoplute</a:t>
            </a:r>
            <a:r>
              <a:rPr lang="en-US" sz="1200" b="0" i="0" kern="1200" dirty="0" smtClean="0">
                <a:solidFill>
                  <a:schemeClr val="tx1"/>
                </a:solidFill>
                <a:effectLst/>
                <a:latin typeface="+mn-lt"/>
                <a:ea typeface="+mn-ea"/>
                <a:cs typeface="+mn-cs"/>
              </a:rPr>
              <a:t> them with data. On the next page, we’ll put this into practice in our SQLite helper code.</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14981091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What the SQLite helper code does</a:t>
            </a:r>
          </a:p>
          <a:p>
            <a:pPr fontAlgn="base"/>
            <a:r>
              <a:rPr lang="en-US" sz="1200" b="1" i="0" kern="1200" dirty="0" smtClean="0">
                <a:solidFill>
                  <a:schemeClr val="tx1"/>
                </a:solidFill>
                <a:effectLst/>
                <a:latin typeface="+mn-lt"/>
                <a:ea typeface="+mn-ea"/>
                <a:cs typeface="+mn-cs"/>
              </a:rPr>
              <a:t>The user installs the app and launches it.</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When the app needs to access the database, the SQLite helper checks to see if the database already exists.</a:t>
            </a:r>
          </a:p>
          <a:p>
            <a:pPr fontAlgn="base"/>
            <a:r>
              <a:rPr lang="en-US" sz="1200" b="1" i="0" kern="1200" dirty="0" smtClean="0">
                <a:solidFill>
                  <a:schemeClr val="tx1"/>
                </a:solidFill>
                <a:effectLst/>
                <a:latin typeface="+mn-lt"/>
                <a:ea typeface="+mn-ea"/>
                <a:cs typeface="+mn-cs"/>
              </a:rPr>
              <a:t>If the database doesn’t exist, it gets created.</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It’s given the name and version number specified in the SQLite helper.</a:t>
            </a:r>
          </a:p>
          <a:p>
            <a:pPr fontAlgn="base"/>
            <a:r>
              <a:rPr lang="en-US" sz="1200" b="1" i="0" kern="1200" dirty="0" smtClean="0">
                <a:solidFill>
                  <a:schemeClr val="tx1"/>
                </a:solidFill>
                <a:effectLst/>
                <a:latin typeface="+mn-lt"/>
                <a:ea typeface="+mn-ea"/>
                <a:cs typeface="+mn-cs"/>
              </a:rPr>
              <a:t>When the database is created, the </a:t>
            </a:r>
            <a:r>
              <a:rPr lang="en-US" sz="1200" b="1" i="0" kern="1200" dirty="0" err="1" smtClean="0">
                <a:solidFill>
                  <a:schemeClr val="tx1"/>
                </a:solidFill>
                <a:effectLst/>
                <a:latin typeface="+mn-lt"/>
                <a:ea typeface="+mn-ea"/>
                <a:cs typeface="+mn-cs"/>
              </a:rPr>
              <a:t>onCreate</a:t>
            </a:r>
            <a:r>
              <a:rPr lang="en-US" sz="1200" b="1" i="0" kern="1200" dirty="0" smtClean="0">
                <a:solidFill>
                  <a:schemeClr val="tx1"/>
                </a:solidFill>
                <a:effectLst/>
                <a:latin typeface="+mn-lt"/>
                <a:ea typeface="+mn-ea"/>
                <a:cs typeface="+mn-cs"/>
              </a:rPr>
              <a:t>() method in the SQLite helper is called.</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It adds a DRINK table to the database, and populates it with records.</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36</a:t>
            </a:fld>
            <a:endParaRPr lang="en-US"/>
          </a:p>
        </p:txBody>
      </p:sp>
    </p:spTree>
    <p:extLst>
      <p:ext uri="{BB962C8B-B14F-4D97-AF65-F5344CB8AC3E}">
        <p14:creationId xmlns:p14="http://schemas.microsoft.com/office/powerpoint/2010/main" val="3907295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SQLite helper can tell whether the SQLite database needs updating by looking at its version number. You specify the version of the database in the SQLite helper by passing it to the </a:t>
            </a:r>
            <a:r>
              <a:rPr lang="en-US" dirty="0" err="1" smtClean="0"/>
              <a:t>SQLiteOpenHelper</a:t>
            </a:r>
            <a:r>
              <a:rPr lang="en-US" dirty="0" smtClean="0"/>
              <a:t> superclass in its constructor. </a:t>
            </a:r>
          </a:p>
          <a:p>
            <a:r>
              <a:rPr lang="en-US" dirty="0" smtClean="0"/>
              <a:t>Earlier on, we specified the version number of the database like this: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37</a:t>
            </a:fld>
            <a:endParaRPr lang="en-US"/>
          </a:p>
        </p:txBody>
      </p:sp>
    </p:spTree>
    <p:extLst>
      <p:ext uri="{BB962C8B-B14F-4D97-AF65-F5344CB8AC3E}">
        <p14:creationId xmlns:p14="http://schemas.microsoft.com/office/powerpoint/2010/main" val="5399531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When the database gets created, its version number gets set to the version number in the SQLite helper, and the SQLite helper </a:t>
            </a:r>
            <a:r>
              <a:rPr lang="en-US" sz="1200" kern="1200" dirty="0" err="1" smtClean="0">
                <a:solidFill>
                  <a:schemeClr val="tx1"/>
                </a:solidFill>
                <a:effectLst/>
                <a:latin typeface="+mn-lt"/>
                <a:ea typeface="+mn-ea"/>
                <a:cs typeface="+mn-cs"/>
              </a:rPr>
              <a:t>onCreate</a:t>
            </a:r>
            <a:r>
              <a:rPr lang="en-US" sz="1200" kern="1200" dirty="0" smtClean="0">
                <a:solidFill>
                  <a:schemeClr val="tx1"/>
                </a:solidFill>
                <a:effectLst/>
                <a:latin typeface="+mn-lt"/>
                <a:ea typeface="+mn-ea"/>
                <a:cs typeface="+mn-cs"/>
              </a:rPr>
              <a:t>() method gets called.</a:t>
            </a:r>
          </a:p>
          <a:p>
            <a:pPr fontAlgn="base"/>
            <a:r>
              <a:rPr lang="en-US" sz="1200" kern="1200" dirty="0" smtClean="0">
                <a:solidFill>
                  <a:schemeClr val="tx1"/>
                </a:solidFill>
                <a:effectLst/>
                <a:latin typeface="+mn-lt"/>
                <a:ea typeface="+mn-ea"/>
                <a:cs typeface="+mn-cs"/>
              </a:rPr>
              <a:t>When you want to update the database, you change the version number in the SQLite helper code. To </a:t>
            </a:r>
            <a:r>
              <a:rPr lang="en-US" sz="1200" i="1" kern="1200" dirty="0" smtClean="0">
                <a:solidFill>
                  <a:schemeClr val="tx1"/>
                </a:solidFill>
                <a:effectLst/>
                <a:latin typeface="+mn-lt"/>
                <a:ea typeface="+mn-ea"/>
                <a:cs typeface="+mn-cs"/>
              </a:rPr>
              <a:t>upgrade</a:t>
            </a:r>
            <a:r>
              <a:rPr lang="en-US" sz="1200" kern="1200" dirty="0" smtClean="0">
                <a:solidFill>
                  <a:schemeClr val="tx1"/>
                </a:solidFill>
                <a:effectLst/>
                <a:latin typeface="+mn-lt"/>
                <a:ea typeface="+mn-ea"/>
                <a:cs typeface="+mn-cs"/>
              </a:rPr>
              <a:t> the database, specify a number that’s larger than you had before, and to </a:t>
            </a:r>
            <a:r>
              <a:rPr lang="en-US" sz="1200" i="1" kern="1200" dirty="0" smtClean="0">
                <a:solidFill>
                  <a:schemeClr val="tx1"/>
                </a:solidFill>
                <a:effectLst/>
                <a:latin typeface="+mn-lt"/>
                <a:ea typeface="+mn-ea"/>
                <a:cs typeface="+mn-cs"/>
              </a:rPr>
              <a:t>downgrade</a:t>
            </a:r>
            <a:r>
              <a:rPr lang="en-US" sz="1200" kern="1200" dirty="0" smtClean="0">
                <a:solidFill>
                  <a:schemeClr val="tx1"/>
                </a:solidFill>
                <a:effectLst/>
                <a:latin typeface="+mn-lt"/>
                <a:ea typeface="+mn-ea"/>
                <a:cs typeface="+mn-cs"/>
              </a:rPr>
              <a:t> your database, specify a number that’s lower:</a:t>
            </a:r>
          </a:p>
          <a:p>
            <a:pPr fontAlgn="base"/>
            <a:r>
              <a:rPr lang="en-US" sz="1200" kern="1200" dirty="0" smtClean="0">
                <a:solidFill>
                  <a:schemeClr val="tx1"/>
                </a:solidFill>
                <a:effectLst/>
                <a:latin typeface="+mn-lt"/>
                <a:ea typeface="+mn-ea"/>
                <a:cs typeface="+mn-cs"/>
              </a:rPr>
              <a:t>Most of the time, you’ll want to upgrade the database, so specify a number that’s larger. This is because you usually only downgrade your database when you want to pull changes you made in a previous </a:t>
            </a:r>
            <a:r>
              <a:rPr lang="en-US" sz="1200" kern="1200" dirty="0" err="1" smtClean="0">
                <a:solidFill>
                  <a:schemeClr val="tx1"/>
                </a:solidFill>
                <a:effectLst/>
                <a:latin typeface="+mn-lt"/>
                <a:ea typeface="+mn-ea"/>
                <a:cs typeface="+mn-cs"/>
              </a:rPr>
              <a:t>upgrade.When</a:t>
            </a:r>
            <a:r>
              <a:rPr lang="en-US" sz="1200" kern="1200" dirty="0" smtClean="0">
                <a:solidFill>
                  <a:schemeClr val="tx1"/>
                </a:solidFill>
                <a:effectLst/>
                <a:latin typeface="+mn-lt"/>
                <a:ea typeface="+mn-ea"/>
                <a:cs typeface="+mn-cs"/>
              </a:rPr>
              <a:t> the user installs the latest version of the app on her device, the first time the app needs to use the database, the SQLite helper checks its version number against that of the database on the </a:t>
            </a:r>
            <a:r>
              <a:rPr lang="en-US" sz="1200" kern="1200" dirty="0" err="1" smtClean="0">
                <a:solidFill>
                  <a:schemeClr val="tx1"/>
                </a:solidFill>
                <a:effectLst/>
                <a:latin typeface="+mn-lt"/>
                <a:ea typeface="+mn-ea"/>
                <a:cs typeface="+mn-cs"/>
              </a:rPr>
              <a:t>device.If</a:t>
            </a:r>
            <a:r>
              <a:rPr lang="en-US" sz="1200" kern="1200" dirty="0" smtClean="0">
                <a:solidFill>
                  <a:schemeClr val="tx1"/>
                </a:solidFill>
                <a:effectLst/>
                <a:latin typeface="+mn-lt"/>
                <a:ea typeface="+mn-ea"/>
                <a:cs typeface="+mn-cs"/>
              </a:rPr>
              <a:t> the version number in the SQLite helper code is higher than that of the database, it calls the SQLite helper </a:t>
            </a:r>
            <a:r>
              <a:rPr lang="en-US" sz="1200" kern="1200" dirty="0" err="1" smtClean="0">
                <a:solidFill>
                  <a:schemeClr val="tx1"/>
                </a:solidFill>
                <a:effectLst/>
                <a:latin typeface="+mn-lt"/>
                <a:ea typeface="+mn-ea"/>
                <a:cs typeface="+mn-cs"/>
              </a:rPr>
              <a:t>onUpgrade</a:t>
            </a:r>
            <a:r>
              <a:rPr lang="en-US" sz="1200" kern="1200" dirty="0" smtClean="0">
                <a:solidFill>
                  <a:schemeClr val="tx1"/>
                </a:solidFill>
                <a:effectLst/>
                <a:latin typeface="+mn-lt"/>
                <a:ea typeface="+mn-ea"/>
                <a:cs typeface="+mn-cs"/>
              </a:rPr>
              <a:t>() method. If the version number in the SQLite helper code is lower than that of the database, it calls the </a:t>
            </a:r>
            <a:r>
              <a:rPr lang="en-US" sz="1200" kern="1200" dirty="0" err="1" smtClean="0">
                <a:solidFill>
                  <a:schemeClr val="tx1"/>
                </a:solidFill>
                <a:effectLst/>
                <a:latin typeface="+mn-lt"/>
                <a:ea typeface="+mn-ea"/>
                <a:cs typeface="+mn-cs"/>
              </a:rPr>
              <a:t>onDowngrade</a:t>
            </a:r>
            <a:r>
              <a:rPr lang="en-US" sz="1200" kern="1200" dirty="0" smtClean="0">
                <a:solidFill>
                  <a:schemeClr val="tx1"/>
                </a:solidFill>
                <a:effectLst/>
                <a:latin typeface="+mn-lt"/>
                <a:ea typeface="+mn-ea"/>
                <a:cs typeface="+mn-cs"/>
              </a:rPr>
              <a:t>() method </a:t>
            </a:r>
            <a:r>
              <a:rPr lang="en-US" sz="1200" kern="1200" dirty="0" err="1" smtClean="0">
                <a:solidFill>
                  <a:schemeClr val="tx1"/>
                </a:solidFill>
                <a:effectLst/>
                <a:latin typeface="+mn-lt"/>
                <a:ea typeface="+mn-ea"/>
                <a:cs typeface="+mn-cs"/>
              </a:rPr>
              <a:t>instead.Once</a:t>
            </a:r>
            <a:r>
              <a:rPr lang="en-US" sz="1200" kern="1200" dirty="0" smtClean="0">
                <a:solidFill>
                  <a:schemeClr val="tx1"/>
                </a:solidFill>
                <a:effectLst/>
                <a:latin typeface="+mn-lt"/>
                <a:ea typeface="+mn-ea"/>
                <a:cs typeface="+mn-cs"/>
              </a:rPr>
              <a:t> it’s called either of these methods, it changes the version number of the database to match the version number in the SQLite helper.</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1072146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Upgrading the database: an overview</a:t>
            </a:r>
          </a:p>
          <a:p>
            <a:pPr fontAlgn="base"/>
            <a:r>
              <a:rPr lang="en-US" sz="1200" b="0" i="0" kern="1200" dirty="0" smtClean="0">
                <a:solidFill>
                  <a:schemeClr val="tx1"/>
                </a:solidFill>
                <a:effectLst/>
                <a:latin typeface="+mn-lt"/>
                <a:ea typeface="+mn-ea"/>
                <a:cs typeface="+mn-cs"/>
              </a:rPr>
              <a:t>Here’s what happens when you release a new version of the app where you’ve changed the SQLite helper version number from 1 to 2:</a:t>
            </a:r>
          </a:p>
          <a:p>
            <a:r>
              <a:rPr lang="en-US" sz="1200" b="1" i="0" kern="1200" dirty="0" smtClean="0">
                <a:solidFill>
                  <a:schemeClr val="tx1"/>
                </a:solidFill>
                <a:effectLst/>
                <a:latin typeface="+mn-lt"/>
                <a:ea typeface="+mn-ea"/>
                <a:cs typeface="+mn-cs"/>
              </a:rPr>
              <a:t>The user installs the new release of the app and runs it.</a:t>
            </a:r>
          </a:p>
          <a:p>
            <a:pPr fontAlgn="base"/>
            <a:r>
              <a:rPr lang="en-US" sz="1200" b="1" i="0" kern="1200" dirty="0" smtClean="0">
                <a:solidFill>
                  <a:schemeClr val="tx1"/>
                </a:solidFill>
                <a:effectLst/>
                <a:latin typeface="+mn-lt"/>
                <a:ea typeface="+mn-ea"/>
                <a:cs typeface="+mn-cs"/>
              </a:rPr>
              <a:t>If this is the first time the user has installed the app, the database doesn’t exist, so the SQLite helper creates it.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SQLite helper gives the database the name and version number specified in the SQLite helper code.</a:t>
            </a:r>
          </a:p>
          <a:p>
            <a:pPr fontAlgn="base"/>
            <a:r>
              <a:rPr lang="en-US" sz="1200" b="1" i="0" kern="1200" dirty="0" smtClean="0">
                <a:solidFill>
                  <a:schemeClr val="tx1"/>
                </a:solidFill>
                <a:effectLst/>
                <a:latin typeface="+mn-lt"/>
                <a:ea typeface="+mn-ea"/>
                <a:cs typeface="+mn-cs"/>
              </a:rPr>
              <a:t>When the database is created, the </a:t>
            </a:r>
            <a:r>
              <a:rPr lang="en-US" sz="1200" b="1" i="0" kern="1200" dirty="0" err="1" smtClean="0">
                <a:solidFill>
                  <a:schemeClr val="tx1"/>
                </a:solidFill>
                <a:effectLst/>
                <a:latin typeface="+mn-lt"/>
                <a:ea typeface="+mn-ea"/>
                <a:cs typeface="+mn-cs"/>
              </a:rPr>
              <a:t>onCreate</a:t>
            </a:r>
            <a:r>
              <a:rPr lang="en-US" sz="1200" b="1" i="0" kern="1200" dirty="0" smtClean="0">
                <a:solidFill>
                  <a:schemeClr val="tx1"/>
                </a:solidFill>
                <a:effectLst/>
                <a:latin typeface="+mn-lt"/>
                <a:ea typeface="+mn-ea"/>
                <a:cs typeface="+mn-cs"/>
              </a:rPr>
              <a:t>() method in the SQLite helper is called.</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onCreate</a:t>
            </a:r>
            <a:r>
              <a:rPr lang="en-US" sz="1200" kern="1200" dirty="0" smtClean="0">
                <a:solidFill>
                  <a:schemeClr val="tx1"/>
                </a:solidFill>
                <a:effectLst/>
                <a:latin typeface="+mn-lt"/>
                <a:ea typeface="+mn-ea"/>
                <a:cs typeface="+mn-cs"/>
              </a:rPr>
              <a:t>() method includes code to populate the database.</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39</a:t>
            </a:fld>
            <a:endParaRPr lang="en-US"/>
          </a:p>
        </p:txBody>
      </p:sp>
    </p:spTree>
    <p:extLst>
      <p:ext uri="{BB962C8B-B14F-4D97-AF65-F5344CB8AC3E}">
        <p14:creationId xmlns:p14="http://schemas.microsoft.com/office/powerpoint/2010/main" val="1570316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If the user installed a previous version of the app and accessed the database, the database already exists.</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If the database already exists, the SQLite helper doesn’t re-create it.</a:t>
            </a:r>
          </a:p>
          <a:p>
            <a:pPr fontAlgn="base"/>
            <a:r>
              <a:rPr lang="en-US" sz="1200" b="1" i="0" kern="1200" dirty="0" smtClean="0">
                <a:solidFill>
                  <a:schemeClr val="tx1"/>
                </a:solidFill>
                <a:effectLst/>
                <a:latin typeface="+mn-lt"/>
                <a:ea typeface="+mn-ea"/>
                <a:cs typeface="+mn-cs"/>
              </a:rPr>
              <a:t>The SQLite helper checks the version number of the database against the version number in the SQLite helper code.</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If the SQLite helper version number is higher than the database version, it calls the </a:t>
            </a:r>
            <a:r>
              <a:rPr lang="en-US" sz="1200" kern="1200" dirty="0" err="1" smtClean="0">
                <a:solidFill>
                  <a:schemeClr val="tx1"/>
                </a:solidFill>
                <a:effectLst/>
                <a:latin typeface="+mn-lt"/>
                <a:ea typeface="+mn-ea"/>
                <a:cs typeface="+mn-cs"/>
              </a:rPr>
              <a:t>onUpgrade</a:t>
            </a:r>
            <a:r>
              <a:rPr lang="en-US" sz="1200" kern="1200" dirty="0" smtClean="0">
                <a:solidFill>
                  <a:schemeClr val="tx1"/>
                </a:solidFill>
                <a:effectLst/>
                <a:latin typeface="+mn-lt"/>
                <a:ea typeface="+mn-ea"/>
                <a:cs typeface="+mn-cs"/>
              </a:rPr>
              <a:t>() method. If the SQLite helper version number is lower than the database version, it calls the </a:t>
            </a:r>
            <a:r>
              <a:rPr lang="en-US" sz="1200" kern="1200" dirty="0" err="1" smtClean="0">
                <a:solidFill>
                  <a:schemeClr val="tx1"/>
                </a:solidFill>
                <a:effectLst/>
                <a:latin typeface="+mn-lt"/>
                <a:ea typeface="+mn-ea"/>
                <a:cs typeface="+mn-cs"/>
              </a:rPr>
              <a:t>onDowngrade</a:t>
            </a:r>
            <a:r>
              <a:rPr lang="en-US" sz="1200" kern="1200" dirty="0" smtClean="0">
                <a:solidFill>
                  <a:schemeClr val="tx1"/>
                </a:solidFill>
                <a:effectLst/>
                <a:latin typeface="+mn-lt"/>
                <a:ea typeface="+mn-ea"/>
                <a:cs typeface="+mn-cs"/>
              </a:rPr>
              <a:t>() method. It then changes the database version number to reflect the version number in the SQLite helper code.</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40</a:t>
            </a:fld>
            <a:endParaRPr lang="en-US"/>
          </a:p>
        </p:txBody>
      </p:sp>
    </p:spTree>
    <p:extLst>
      <p:ext uri="{BB962C8B-B14F-4D97-AF65-F5344CB8AC3E}">
        <p14:creationId xmlns:p14="http://schemas.microsoft.com/office/powerpoint/2010/main" val="16709698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a summary of what the SQLite helper does depending on whether the database already exists and the version number of the database.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41</a:t>
            </a:fld>
            <a:endParaRPr lang="en-US"/>
          </a:p>
        </p:txBody>
      </p:sp>
    </p:spTree>
    <p:extLst>
      <p:ext uri="{BB962C8B-B14F-4D97-AF65-F5344CB8AC3E}">
        <p14:creationId xmlns:p14="http://schemas.microsoft.com/office/powerpoint/2010/main" val="1672982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onUpgrade</a:t>
            </a:r>
            <a:r>
              <a:rPr lang="en-US" sz="1200" kern="1200" dirty="0" smtClean="0">
                <a:solidFill>
                  <a:schemeClr val="tx1"/>
                </a:solidFill>
                <a:effectLst/>
                <a:latin typeface="+mn-lt"/>
                <a:ea typeface="+mn-ea"/>
                <a:cs typeface="+mn-cs"/>
              </a:rPr>
              <a:t>() method has three parameters—the SQLite database, the version number of the database itself, and the new version of the database that’s passed to the </a:t>
            </a:r>
            <a:r>
              <a:rPr lang="en-US" sz="1200" kern="1200" dirty="0" err="1" smtClean="0">
                <a:solidFill>
                  <a:schemeClr val="tx1"/>
                </a:solidFill>
                <a:effectLst/>
                <a:latin typeface="+mn-lt"/>
                <a:ea typeface="+mn-ea"/>
                <a:cs typeface="+mn-cs"/>
              </a:rPr>
              <a:t>SQLiteOpenHelper</a:t>
            </a:r>
            <a:r>
              <a:rPr lang="en-US" sz="1200" kern="1200" dirty="0" smtClean="0">
                <a:solidFill>
                  <a:schemeClr val="tx1"/>
                </a:solidFill>
                <a:effectLst/>
                <a:latin typeface="+mn-lt"/>
                <a:ea typeface="+mn-ea"/>
                <a:cs typeface="+mn-cs"/>
              </a:rPr>
              <a:t> superclass:</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42</a:t>
            </a:fld>
            <a:endParaRPr lang="en-US"/>
          </a:p>
        </p:txBody>
      </p:sp>
    </p:spTree>
    <p:extLst>
      <p:ext uri="{BB962C8B-B14F-4D97-AF65-F5344CB8AC3E}">
        <p14:creationId xmlns:p14="http://schemas.microsoft.com/office/powerpoint/2010/main" val="14871710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version numbers are important, as you can use them to say what database changes should be made depending on which version of the database the user already has. As an example, suppose you needed to run code when the database is currently at version 1. Your code would look like this: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43</a:t>
            </a:fld>
            <a:endParaRPr lang="en-US"/>
          </a:p>
        </p:txBody>
      </p:sp>
    </p:spTree>
    <p:extLst>
      <p:ext uri="{BB962C8B-B14F-4D97-AF65-F5344CB8AC3E}">
        <p14:creationId xmlns:p14="http://schemas.microsoft.com/office/powerpoint/2010/main" val="659127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also use the version numbers to apply successive updates like this: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44</a:t>
            </a:fld>
            <a:endParaRPr lang="en-US"/>
          </a:p>
        </p:txBody>
      </p:sp>
    </p:spTree>
    <p:extLst>
      <p:ext uri="{BB962C8B-B14F-4D97-AF65-F5344CB8AC3E}">
        <p14:creationId xmlns:p14="http://schemas.microsoft.com/office/powerpoint/2010/main" val="683125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Highlighted what needs to be in a fragment,</a:t>
            </a:r>
            <a:r>
              <a:rPr lang="en-US" baseline="0" dirty="0" smtClean="0"/>
              <a:t> should be on a RHS if it’s a tablet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2833505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dirty="0" err="1" smtClean="0"/>
              <a:t>onDowngrade</a:t>
            </a:r>
            <a:r>
              <a:rPr lang="en-US" dirty="0" smtClean="0"/>
              <a:t>()</a:t>
            </a:r>
            <a:r>
              <a:rPr lang="en-US" sz="1200" b="0" i="0" kern="1200" dirty="0" smtClean="0">
                <a:solidFill>
                  <a:schemeClr val="tx1"/>
                </a:solidFill>
                <a:effectLst/>
                <a:latin typeface="+mn-lt"/>
                <a:ea typeface="+mn-ea"/>
                <a:cs typeface="+mn-cs"/>
              </a:rPr>
              <a:t> method isn’t used as often as the </a:t>
            </a:r>
            <a:r>
              <a:rPr lang="en-US" dirty="0" err="1" smtClean="0"/>
              <a:t>onUpgrade</a:t>
            </a:r>
            <a:r>
              <a:rPr lang="en-US" dirty="0" smtClean="0"/>
              <a:t>()</a:t>
            </a:r>
            <a:r>
              <a:rPr lang="en-US" sz="1200" b="0" i="0" kern="1200" dirty="0" smtClean="0">
                <a:solidFill>
                  <a:schemeClr val="tx1"/>
                </a:solidFill>
                <a:effectLst/>
                <a:latin typeface="+mn-lt"/>
                <a:ea typeface="+mn-ea"/>
                <a:cs typeface="+mn-cs"/>
              </a:rPr>
              <a:t> method, as it’s used to revert your database to a previous version. This can be useful if you release a version of your app that includes database changes, but you then discover that there are bugs. The </a:t>
            </a:r>
            <a:r>
              <a:rPr lang="en-US" dirty="0" err="1" smtClean="0"/>
              <a:t>onDowngrade</a:t>
            </a:r>
            <a:r>
              <a:rPr lang="en-US" dirty="0" smtClean="0"/>
              <a:t>()</a:t>
            </a:r>
            <a:r>
              <a:rPr lang="en-US" sz="1200" b="0" i="0" kern="1200" dirty="0" smtClean="0">
                <a:solidFill>
                  <a:schemeClr val="tx1"/>
                </a:solidFill>
                <a:effectLst/>
                <a:latin typeface="+mn-lt"/>
                <a:ea typeface="+mn-ea"/>
                <a:cs typeface="+mn-cs"/>
              </a:rPr>
              <a:t> method allows you to pull the changes and set the database back to its previous version.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Just like the </a:t>
            </a:r>
            <a:r>
              <a:rPr lang="en-US" dirty="0" err="1" smtClean="0"/>
              <a:t>onUpgrade</a:t>
            </a:r>
            <a:r>
              <a:rPr lang="en-US" dirty="0" smtClean="0"/>
              <a:t>()</a:t>
            </a:r>
            <a:r>
              <a:rPr lang="en-US" sz="1200" b="0" i="0" kern="1200" dirty="0" smtClean="0">
                <a:solidFill>
                  <a:schemeClr val="tx1"/>
                </a:solidFill>
                <a:effectLst/>
                <a:latin typeface="+mn-lt"/>
                <a:ea typeface="+mn-ea"/>
                <a:cs typeface="+mn-cs"/>
              </a:rPr>
              <a:t> method, the </a:t>
            </a:r>
            <a:r>
              <a:rPr lang="en-US" dirty="0" err="1" smtClean="0"/>
              <a:t>onDowngrade</a:t>
            </a:r>
            <a:r>
              <a:rPr lang="en-US" dirty="0" smtClean="0"/>
              <a:t>()</a:t>
            </a:r>
            <a:r>
              <a:rPr lang="en-US" sz="1200" b="0" i="0" kern="1200" dirty="0" smtClean="0">
                <a:solidFill>
                  <a:schemeClr val="tx1"/>
                </a:solidFill>
                <a:effectLst/>
                <a:latin typeface="+mn-lt"/>
                <a:ea typeface="+mn-ea"/>
                <a:cs typeface="+mn-cs"/>
              </a:rPr>
              <a:t> method has three parameters—the SQLite database you want to downgrade, the version number of the database itself, and the new version of the database that’s passed to the </a:t>
            </a:r>
            <a:r>
              <a:rPr lang="en-US" dirty="0" err="1" smtClean="0"/>
              <a:t>SQLiteOpenHelper</a:t>
            </a:r>
            <a:r>
              <a:rPr lang="en-US" sz="1200" b="0" i="0" kern="1200" dirty="0" smtClean="0">
                <a:solidFill>
                  <a:schemeClr val="tx1"/>
                </a:solidFill>
                <a:effectLst/>
                <a:latin typeface="+mn-lt"/>
                <a:ea typeface="+mn-ea"/>
                <a:cs typeface="+mn-cs"/>
              </a:rPr>
              <a:t> superclass: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45</a:t>
            </a:fld>
            <a:endParaRPr lang="en-US"/>
          </a:p>
        </p:txBody>
      </p:sp>
    </p:spTree>
    <p:extLst>
      <p:ext uri="{BB962C8B-B14F-4D97-AF65-F5344CB8AC3E}">
        <p14:creationId xmlns:p14="http://schemas.microsoft.com/office/powerpoint/2010/main" val="20873004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Suppose we need to upgrade our database to add a new column to the DRINK table. As we want all new and existing users to get this change, we need to make sure that it’s included in both the </a:t>
            </a:r>
            <a:r>
              <a:rPr lang="en-US" dirty="0" err="1" smtClean="0"/>
              <a:t>onCreate</a:t>
            </a:r>
            <a:r>
              <a:rPr lang="en-US" dirty="0" smtClean="0"/>
              <a:t>() and </a:t>
            </a:r>
            <a:r>
              <a:rPr lang="en-US" dirty="0" err="1" smtClean="0"/>
              <a:t>onUpgrade</a:t>
            </a:r>
            <a:r>
              <a:rPr lang="en-US" dirty="0" smtClean="0"/>
              <a:t>() methods. The </a:t>
            </a:r>
            <a:r>
              <a:rPr lang="en-US" dirty="0" err="1" smtClean="0"/>
              <a:t>onCreate</a:t>
            </a:r>
            <a:r>
              <a:rPr lang="en-US" dirty="0" smtClean="0"/>
              <a:t>() method will make sure that all new users get the new column, and the </a:t>
            </a:r>
            <a:r>
              <a:rPr lang="en-US" dirty="0" err="1" smtClean="0"/>
              <a:t>onUpgrade</a:t>
            </a:r>
            <a:r>
              <a:rPr lang="en-US" dirty="0" smtClean="0"/>
              <a:t>() method will make sure that all existing users get it too.</a:t>
            </a:r>
          </a:p>
          <a:p>
            <a:pPr fontAlgn="base"/>
            <a:r>
              <a:rPr lang="en-US" sz="1200" kern="1200" dirty="0" smtClean="0">
                <a:solidFill>
                  <a:schemeClr val="tx1"/>
                </a:solidFill>
                <a:effectLst/>
                <a:latin typeface="+mn-lt"/>
                <a:ea typeface="+mn-ea"/>
                <a:cs typeface="+mn-cs"/>
              </a:rPr>
              <a:t>Rather than put similar code in both the </a:t>
            </a:r>
            <a:r>
              <a:rPr lang="en-US" sz="1200" kern="1200" dirty="0" err="1" smtClean="0">
                <a:solidFill>
                  <a:schemeClr val="tx1"/>
                </a:solidFill>
                <a:effectLst/>
                <a:latin typeface="+mn-lt"/>
                <a:ea typeface="+mn-ea"/>
                <a:cs typeface="+mn-cs"/>
              </a:rPr>
              <a:t>onCreate</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onUpgrade</a:t>
            </a:r>
            <a:r>
              <a:rPr lang="en-US" sz="1200" kern="1200" dirty="0" smtClean="0">
                <a:solidFill>
                  <a:schemeClr val="tx1"/>
                </a:solidFill>
                <a:effectLst/>
                <a:latin typeface="+mn-lt"/>
                <a:ea typeface="+mn-ea"/>
                <a:cs typeface="+mn-cs"/>
              </a:rPr>
              <a:t>() methods, we’re going to create a separate </a:t>
            </a:r>
            <a:r>
              <a:rPr lang="en-US" sz="1200" kern="1200" dirty="0" err="1" smtClean="0">
                <a:solidFill>
                  <a:schemeClr val="tx1"/>
                </a:solidFill>
                <a:effectLst/>
                <a:latin typeface="+mn-lt"/>
                <a:ea typeface="+mn-ea"/>
                <a:cs typeface="+mn-cs"/>
              </a:rPr>
              <a:t>updateMyDatabase</a:t>
            </a:r>
            <a:r>
              <a:rPr lang="en-US" sz="1200" kern="1200" dirty="0" smtClean="0">
                <a:solidFill>
                  <a:schemeClr val="tx1"/>
                </a:solidFill>
                <a:effectLst/>
                <a:latin typeface="+mn-lt"/>
                <a:ea typeface="+mn-ea"/>
                <a:cs typeface="+mn-cs"/>
              </a:rPr>
              <a:t>() method, called by both the </a:t>
            </a:r>
            <a:r>
              <a:rPr lang="en-US" sz="1200" kern="1200" dirty="0" err="1" smtClean="0">
                <a:solidFill>
                  <a:schemeClr val="tx1"/>
                </a:solidFill>
                <a:effectLst/>
                <a:latin typeface="+mn-lt"/>
                <a:ea typeface="+mn-ea"/>
                <a:cs typeface="+mn-cs"/>
              </a:rPr>
              <a:t>onCreate</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onUpgrade</a:t>
            </a:r>
            <a:r>
              <a:rPr lang="en-US" sz="1200" kern="1200" dirty="0" smtClean="0">
                <a:solidFill>
                  <a:schemeClr val="tx1"/>
                </a:solidFill>
                <a:effectLst/>
                <a:latin typeface="+mn-lt"/>
                <a:ea typeface="+mn-ea"/>
                <a:cs typeface="+mn-cs"/>
              </a:rPr>
              <a:t>() methods. We’ll move the code that’s currently in the </a:t>
            </a:r>
            <a:r>
              <a:rPr lang="en-US" sz="1200" kern="1200" dirty="0" err="1" smtClean="0">
                <a:solidFill>
                  <a:schemeClr val="tx1"/>
                </a:solidFill>
                <a:effectLst/>
                <a:latin typeface="+mn-lt"/>
                <a:ea typeface="+mn-ea"/>
                <a:cs typeface="+mn-cs"/>
              </a:rPr>
              <a:t>onCreate</a:t>
            </a:r>
            <a:r>
              <a:rPr lang="en-US" sz="1200" kern="1200" dirty="0" smtClean="0">
                <a:solidFill>
                  <a:schemeClr val="tx1"/>
                </a:solidFill>
                <a:effectLst/>
                <a:latin typeface="+mn-lt"/>
                <a:ea typeface="+mn-ea"/>
                <a:cs typeface="+mn-cs"/>
              </a:rPr>
              <a:t>() method to this new </a:t>
            </a:r>
            <a:r>
              <a:rPr lang="en-US" sz="1200" kern="1200" dirty="0" err="1" smtClean="0">
                <a:solidFill>
                  <a:schemeClr val="tx1"/>
                </a:solidFill>
                <a:effectLst/>
                <a:latin typeface="+mn-lt"/>
                <a:ea typeface="+mn-ea"/>
                <a:cs typeface="+mn-cs"/>
              </a:rPr>
              <a:t>updateMyDatabase</a:t>
            </a:r>
            <a:r>
              <a:rPr lang="en-US" sz="1200" kern="1200" dirty="0" smtClean="0">
                <a:solidFill>
                  <a:schemeClr val="tx1"/>
                </a:solidFill>
                <a:effectLst/>
                <a:latin typeface="+mn-lt"/>
                <a:ea typeface="+mn-ea"/>
                <a:cs typeface="+mn-cs"/>
              </a:rPr>
              <a:t>()method, and we’ll add extra code to create the extra column. Using this approach means that you can put all of your database code in one place, and more easily keep track of what changes you’ve made each time you’ve updated the database:</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47</a:t>
            </a:fld>
            <a:endParaRPr lang="en-US"/>
          </a:p>
        </p:txBody>
      </p:sp>
    </p:spTree>
    <p:extLst>
      <p:ext uri="{BB962C8B-B14F-4D97-AF65-F5344CB8AC3E}">
        <p14:creationId xmlns:p14="http://schemas.microsoft.com/office/powerpoint/2010/main" val="1979577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When you need to upgrade your database, there are two types of actions you might want to perform:</a:t>
            </a:r>
          </a:p>
          <a:p>
            <a:pPr fontAlgn="base"/>
            <a:r>
              <a:rPr lang="en-US" sz="1200" b="1" i="0" kern="1200" dirty="0" smtClean="0">
                <a:solidFill>
                  <a:schemeClr val="tx1"/>
                </a:solidFill>
                <a:effectLst/>
                <a:latin typeface="+mn-lt"/>
                <a:ea typeface="+mn-ea"/>
                <a:cs typeface="+mn-cs"/>
              </a:rPr>
              <a:t>Change the database records.</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Earlier on in the chapter, you saw how to insert, update, or delete records in your database using the </a:t>
            </a:r>
            <a:r>
              <a:rPr lang="en-US" sz="1200" b="0" i="0" kern="1200" dirty="0" err="1" smtClean="0">
                <a:solidFill>
                  <a:schemeClr val="tx1"/>
                </a:solidFill>
                <a:effectLst/>
                <a:latin typeface="+mn-lt"/>
                <a:ea typeface="+mn-ea"/>
                <a:cs typeface="+mn-cs"/>
              </a:rPr>
              <a:t>SQLiteDatabase</a:t>
            </a:r>
            <a:r>
              <a:rPr lang="en-US" sz="1200" b="0" i="0" kern="1200" dirty="0" smtClean="0">
                <a:solidFill>
                  <a:schemeClr val="tx1"/>
                </a:solidFill>
                <a:effectLst/>
                <a:latin typeface="+mn-lt"/>
                <a:ea typeface="+mn-ea"/>
                <a:cs typeface="+mn-cs"/>
              </a:rPr>
              <a:t> insert(), update(), </a:t>
            </a:r>
            <a:r>
              <a:rPr lang="en-US" sz="1200" b="0" i="0" kern="1200" dirty="0" err="1" smtClean="0">
                <a:solidFill>
                  <a:schemeClr val="tx1"/>
                </a:solidFill>
                <a:effectLst/>
                <a:latin typeface="+mn-lt"/>
                <a:ea typeface="+mn-ea"/>
                <a:cs typeface="+mn-cs"/>
              </a:rPr>
              <a:t>anddelete</a:t>
            </a:r>
            <a:r>
              <a:rPr lang="en-US" sz="1200" b="0" i="0" kern="1200" dirty="0" smtClean="0">
                <a:solidFill>
                  <a:schemeClr val="tx1"/>
                </a:solidFill>
                <a:effectLst/>
                <a:latin typeface="+mn-lt"/>
                <a:ea typeface="+mn-ea"/>
                <a:cs typeface="+mn-cs"/>
              </a:rPr>
              <a:t>() methods. You may add more records when you upgrade the database, or change or remove the records that are already there.</a:t>
            </a:r>
          </a:p>
          <a:p>
            <a:pPr fontAlgn="base"/>
            <a:r>
              <a:rPr lang="en-US" sz="1200" b="1" i="0" kern="1200" dirty="0" smtClean="0">
                <a:solidFill>
                  <a:schemeClr val="tx1"/>
                </a:solidFill>
                <a:effectLst/>
                <a:latin typeface="+mn-lt"/>
                <a:ea typeface="+mn-ea"/>
                <a:cs typeface="+mn-cs"/>
              </a:rPr>
              <a:t>Change the database structure.</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You’ve already seen how you can create tables in the database. You may also want to add columns to existing tables, rename tables, or remove tables completely.</a:t>
            </a:r>
          </a:p>
          <a:p>
            <a:pPr fontAlgn="base"/>
            <a:r>
              <a:rPr lang="en-US" sz="1200" kern="1200" dirty="0" smtClean="0">
                <a:solidFill>
                  <a:schemeClr val="tx1"/>
                </a:solidFill>
                <a:effectLst/>
                <a:latin typeface="+mn-lt"/>
                <a:ea typeface="+mn-ea"/>
                <a:cs typeface="+mn-cs"/>
              </a:rPr>
              <a:t>Earlier on you saw how you could create tables using the SQL CREATE TABLE command like this:</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48</a:t>
            </a:fld>
            <a:endParaRPr lang="en-US"/>
          </a:p>
        </p:txBody>
      </p:sp>
    </p:spTree>
    <p:extLst>
      <p:ext uri="{BB962C8B-B14F-4D97-AF65-F5344CB8AC3E}">
        <p14:creationId xmlns:p14="http://schemas.microsoft.com/office/powerpoint/2010/main" val="7470194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also use SQL to change an existing table using the ALTER TABLE command. </a:t>
            </a:r>
          </a:p>
          <a:p>
            <a:r>
              <a:rPr lang="en-US" dirty="0" smtClean="0"/>
              <a:t>As an example, here’s what the command looks like to add a column to a table:</a:t>
            </a:r>
          </a:p>
          <a:p>
            <a:r>
              <a:rPr lang="en-US" sz="1200" b="0" i="0" kern="1200" dirty="0" smtClean="0">
                <a:solidFill>
                  <a:schemeClr val="tx1"/>
                </a:solidFill>
                <a:effectLst/>
                <a:latin typeface="+mn-lt"/>
                <a:ea typeface="+mn-ea"/>
                <a:cs typeface="+mn-cs"/>
              </a:rPr>
              <a:t>In the example we’re adding a column called FAVORITE that holds numeric values to the DRINK table.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49</a:t>
            </a:fld>
            <a:endParaRPr lang="en-US"/>
          </a:p>
        </p:txBody>
      </p:sp>
    </p:spTree>
    <p:extLst>
      <p:ext uri="{BB962C8B-B14F-4D97-AF65-F5344CB8AC3E}">
        <p14:creationId xmlns:p14="http://schemas.microsoft.com/office/powerpoint/2010/main" val="5377664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also use the ALTER TABLE command to rename a table. </a:t>
            </a:r>
          </a:p>
          <a:p>
            <a:r>
              <a:rPr lang="en-US" sz="1200" b="0" i="0" kern="1200" dirty="0" smtClean="0">
                <a:solidFill>
                  <a:schemeClr val="tx1"/>
                </a:solidFill>
                <a:effectLst/>
                <a:latin typeface="+mn-lt"/>
                <a:ea typeface="+mn-ea"/>
                <a:cs typeface="+mn-cs"/>
              </a:rPr>
              <a:t>As an example, here’s how you’d rename the DRINK table to FOO:</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addition to creating and altering tables, you can delete them using the DROP TABLE command:</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50</a:t>
            </a:fld>
            <a:endParaRPr lang="en-US"/>
          </a:p>
        </p:txBody>
      </p:sp>
    </p:spTree>
    <p:extLst>
      <p:ext uri="{BB962C8B-B14F-4D97-AF65-F5344CB8AC3E}">
        <p14:creationId xmlns:p14="http://schemas.microsoft.com/office/powerpoint/2010/main" val="2123549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As you now know</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you can execute SQL commands using the </a:t>
            </a:r>
            <a:r>
              <a:rPr lang="en-US" dirty="0" err="1" smtClean="0"/>
              <a:t>SQLiteDatabase</a:t>
            </a:r>
            <a:r>
              <a:rPr lang="en-US" dirty="0" smtClean="0"/>
              <a:t> </a:t>
            </a:r>
            <a:r>
              <a:rPr lang="en-US" dirty="0" err="1" smtClean="0"/>
              <a:t>execSQL</a:t>
            </a:r>
            <a:r>
              <a:rPr lang="en-US" dirty="0" smtClean="0"/>
              <a:t>()</a:t>
            </a:r>
            <a:r>
              <a:rPr lang="en-US" sz="1200" b="0" i="0" kern="1200" dirty="0" smtClean="0">
                <a:solidFill>
                  <a:schemeClr val="tx1"/>
                </a:solidFill>
                <a:effectLst/>
                <a:latin typeface="+mn-lt"/>
                <a:ea typeface="+mn-ea"/>
                <a:cs typeface="+mn-cs"/>
              </a:rPr>
              <a:t> method:</a:t>
            </a:r>
          </a:p>
          <a:p>
            <a:r>
              <a:rPr lang="en-US" sz="1200" b="0" i="0" kern="1200" dirty="0" smtClean="0">
                <a:solidFill>
                  <a:schemeClr val="tx1"/>
                </a:solidFill>
                <a:effectLst/>
                <a:latin typeface="+mn-lt"/>
                <a:ea typeface="+mn-ea"/>
                <a:cs typeface="+mn-cs"/>
              </a:rPr>
              <a:t>And here’s how you’d execute SQL to add a new FAVORITE column to the DRINK table: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51</a:t>
            </a:fld>
            <a:endParaRPr lang="en-US"/>
          </a:p>
        </p:txBody>
      </p:sp>
    </p:spTree>
    <p:extLst>
      <p:ext uri="{BB962C8B-B14F-4D97-AF65-F5344CB8AC3E}">
        <p14:creationId xmlns:p14="http://schemas.microsoft.com/office/powerpoint/2010/main" val="12091397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the full code for </a:t>
            </a:r>
            <a:r>
              <a:rPr lang="en-US" sz="1200" b="0" i="1" kern="1200" dirty="0" err="1" smtClean="0">
                <a:solidFill>
                  <a:schemeClr val="tx1"/>
                </a:solidFill>
                <a:effectLst/>
                <a:latin typeface="+mn-lt"/>
                <a:ea typeface="+mn-ea"/>
                <a:cs typeface="+mn-cs"/>
              </a:rPr>
              <a:t>StarbuzzDatabaseHelper.java</a:t>
            </a:r>
            <a:r>
              <a:rPr lang="en-US" sz="1200" b="0" i="0" kern="1200" dirty="0" smtClean="0">
                <a:solidFill>
                  <a:schemeClr val="tx1"/>
                </a:solidFill>
                <a:effectLst/>
                <a:latin typeface="+mn-lt"/>
                <a:ea typeface="+mn-ea"/>
                <a:cs typeface="+mn-cs"/>
              </a:rPr>
              <a:t> that will add a new FAVORITE column to the DRINK table.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52</a:t>
            </a:fld>
            <a:endParaRPr lang="en-US"/>
          </a:p>
        </p:txBody>
      </p:sp>
    </p:spTree>
    <p:extLst>
      <p:ext uri="{BB962C8B-B14F-4D97-AF65-F5344CB8AC3E}">
        <p14:creationId xmlns:p14="http://schemas.microsoft.com/office/powerpoint/2010/main" val="8960568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new code in the SQLite helper means that existing users will get the new FAVORITE column added to the DRINK table the next time they access the database. It also means that any new users will get the complete database created for them, including the new column.</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53</a:t>
            </a:fld>
            <a:endParaRPr lang="en-US"/>
          </a:p>
        </p:txBody>
      </p:sp>
    </p:spTree>
    <p:extLst>
      <p:ext uri="{BB962C8B-B14F-4D97-AF65-F5344CB8AC3E}">
        <p14:creationId xmlns:p14="http://schemas.microsoft.com/office/powerpoint/2010/main" val="3872609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What happens when the code runs</a:t>
            </a:r>
          </a:p>
          <a:p>
            <a:pPr fontAlgn="base"/>
            <a:r>
              <a:rPr lang="en-US" sz="1200" b="1" i="0" kern="1200" dirty="0" smtClean="0">
                <a:solidFill>
                  <a:schemeClr val="tx1"/>
                </a:solidFill>
                <a:effectLst/>
                <a:latin typeface="+mn-lt"/>
                <a:ea typeface="+mn-ea"/>
                <a:cs typeface="+mn-cs"/>
              </a:rPr>
              <a:t>When the database first needs to be accessed, the SQLite helper checks whether the database already exists.</a:t>
            </a:r>
          </a:p>
          <a:p>
            <a:pPr fontAlgn="base"/>
            <a:r>
              <a:rPr lang="en-US" sz="1200" b="1" i="0" kern="1200" dirty="0" smtClean="0">
                <a:solidFill>
                  <a:schemeClr val="tx1"/>
                </a:solidFill>
                <a:effectLst/>
                <a:latin typeface="+mn-lt"/>
                <a:ea typeface="+mn-ea"/>
                <a:cs typeface="+mn-cs"/>
              </a:rPr>
              <a:t>If the database doesn’t exist, the SQLite helper creates it and runs its </a:t>
            </a:r>
            <a:r>
              <a:rPr lang="en-US" sz="1200" b="1" i="0" kern="1200" dirty="0" err="1" smtClean="0">
                <a:solidFill>
                  <a:schemeClr val="tx1"/>
                </a:solidFill>
                <a:effectLst/>
                <a:latin typeface="+mn-lt"/>
                <a:ea typeface="+mn-ea"/>
                <a:cs typeface="+mn-cs"/>
              </a:rPr>
              <a:t>onCreate</a:t>
            </a:r>
            <a:r>
              <a:rPr lang="en-US" sz="1200" b="1" i="0" kern="1200" dirty="0" smtClean="0">
                <a:solidFill>
                  <a:schemeClr val="tx1"/>
                </a:solidFill>
                <a:effectLst/>
                <a:latin typeface="+mn-lt"/>
                <a:ea typeface="+mn-ea"/>
                <a:cs typeface="+mn-cs"/>
              </a:rPr>
              <a:t>() method.</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Our </a:t>
            </a:r>
            <a:r>
              <a:rPr lang="en-US" sz="1200" b="0" i="0" kern="1200" dirty="0" err="1" smtClean="0">
                <a:solidFill>
                  <a:schemeClr val="tx1"/>
                </a:solidFill>
                <a:effectLst/>
                <a:latin typeface="+mn-lt"/>
                <a:ea typeface="+mn-ea"/>
                <a:cs typeface="+mn-cs"/>
              </a:rPr>
              <a:t>onCreate</a:t>
            </a:r>
            <a:r>
              <a:rPr lang="en-US" sz="1200" b="0" i="0" kern="1200" dirty="0" smtClean="0">
                <a:solidFill>
                  <a:schemeClr val="tx1"/>
                </a:solidFill>
                <a:effectLst/>
                <a:latin typeface="+mn-lt"/>
                <a:ea typeface="+mn-ea"/>
                <a:cs typeface="+mn-cs"/>
              </a:rPr>
              <a:t>() method code calls the </a:t>
            </a:r>
            <a:r>
              <a:rPr lang="en-US" sz="1200" b="0" i="0" kern="1200" dirty="0" err="1" smtClean="0">
                <a:solidFill>
                  <a:schemeClr val="tx1"/>
                </a:solidFill>
                <a:effectLst/>
                <a:latin typeface="+mn-lt"/>
                <a:ea typeface="+mn-ea"/>
                <a:cs typeface="+mn-cs"/>
              </a:rPr>
              <a:t>updateMyDatabase</a:t>
            </a:r>
            <a:r>
              <a:rPr lang="en-US" sz="1200" b="0" i="0" kern="1200" dirty="0" smtClean="0">
                <a:solidFill>
                  <a:schemeClr val="tx1"/>
                </a:solidFill>
                <a:effectLst/>
                <a:latin typeface="+mn-lt"/>
                <a:ea typeface="+mn-ea"/>
                <a:cs typeface="+mn-cs"/>
              </a:rPr>
              <a:t>() method. This creates the DRINK table (including the extra column) and populates the table with records.</a:t>
            </a:r>
          </a:p>
          <a:p>
            <a:pPr fontAlgn="base"/>
            <a:r>
              <a:rPr lang="en-US" sz="1200" b="1" i="0" kern="1200" dirty="0" smtClean="0">
                <a:solidFill>
                  <a:schemeClr val="tx1"/>
                </a:solidFill>
                <a:effectLst/>
                <a:latin typeface="+mn-lt"/>
                <a:ea typeface="+mn-ea"/>
                <a:cs typeface="+mn-cs"/>
              </a:rPr>
              <a:t>If the database already exists, the SQLite helper checks the version number of the database against the version number in the SQLite helper code.</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If the SQLite helper version number is higher than the database version, it calls the </a:t>
            </a:r>
            <a:r>
              <a:rPr lang="en-US" sz="1200" kern="1200" dirty="0" err="1" smtClean="0">
                <a:solidFill>
                  <a:schemeClr val="tx1"/>
                </a:solidFill>
                <a:effectLst/>
                <a:latin typeface="+mn-lt"/>
                <a:ea typeface="+mn-ea"/>
                <a:cs typeface="+mn-cs"/>
              </a:rPr>
              <a:t>onUpgrade</a:t>
            </a:r>
            <a:r>
              <a:rPr lang="en-US" sz="1200" kern="1200" dirty="0" smtClean="0">
                <a:solidFill>
                  <a:schemeClr val="tx1"/>
                </a:solidFill>
                <a:effectLst/>
                <a:latin typeface="+mn-lt"/>
                <a:ea typeface="+mn-ea"/>
                <a:cs typeface="+mn-cs"/>
              </a:rPr>
              <a:t>() method. If the SQLite helper version number is lower than the database version, it calls the </a:t>
            </a:r>
            <a:r>
              <a:rPr lang="en-US" sz="1200" kern="1200" dirty="0" err="1" smtClean="0">
                <a:solidFill>
                  <a:schemeClr val="tx1"/>
                </a:solidFill>
                <a:effectLst/>
                <a:latin typeface="+mn-lt"/>
                <a:ea typeface="+mn-ea"/>
                <a:cs typeface="+mn-cs"/>
              </a:rPr>
              <a:t>onDowngrade</a:t>
            </a:r>
            <a:r>
              <a:rPr lang="en-US" sz="1200" kern="1200" dirty="0" smtClean="0">
                <a:solidFill>
                  <a:schemeClr val="tx1"/>
                </a:solidFill>
                <a:effectLst/>
                <a:latin typeface="+mn-lt"/>
                <a:ea typeface="+mn-ea"/>
                <a:cs typeface="+mn-cs"/>
              </a:rPr>
              <a:t>() method. Our SQLite helper version number is higher than that of the database, so the </a:t>
            </a:r>
            <a:r>
              <a:rPr lang="en-US" sz="1200" kern="1200" dirty="0" err="1" smtClean="0">
                <a:solidFill>
                  <a:schemeClr val="tx1"/>
                </a:solidFill>
                <a:effectLst/>
                <a:latin typeface="+mn-lt"/>
                <a:ea typeface="+mn-ea"/>
                <a:cs typeface="+mn-cs"/>
              </a:rPr>
              <a:t>onUpgrade</a:t>
            </a:r>
            <a:r>
              <a:rPr lang="en-US" sz="1200" kern="1200" dirty="0" smtClean="0">
                <a:solidFill>
                  <a:schemeClr val="tx1"/>
                </a:solidFill>
                <a:effectLst/>
                <a:latin typeface="+mn-lt"/>
                <a:ea typeface="+mn-ea"/>
                <a:cs typeface="+mn-cs"/>
              </a:rPr>
              <a:t>()method is called. It calls the </a:t>
            </a:r>
            <a:r>
              <a:rPr lang="en-US" sz="1200" kern="1200" dirty="0" err="1" smtClean="0">
                <a:solidFill>
                  <a:schemeClr val="tx1"/>
                </a:solidFill>
                <a:effectLst/>
                <a:latin typeface="+mn-lt"/>
                <a:ea typeface="+mn-ea"/>
                <a:cs typeface="+mn-cs"/>
              </a:rPr>
              <a:t>updateMyDatabase</a:t>
            </a:r>
            <a:r>
              <a:rPr lang="en-US" sz="1200" kern="1200" dirty="0" smtClean="0">
                <a:solidFill>
                  <a:schemeClr val="tx1"/>
                </a:solidFill>
                <a:effectLst/>
                <a:latin typeface="+mn-lt"/>
                <a:ea typeface="+mn-ea"/>
                <a:cs typeface="+mn-cs"/>
              </a:rPr>
              <a:t>() method, and this adds an extra column called FAVORITE to the DRINK table.</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54</a:t>
            </a:fld>
            <a:endParaRPr lang="en-US"/>
          </a:p>
        </p:txBody>
      </p:sp>
    </p:spTree>
    <p:extLst>
      <p:ext uri="{BB962C8B-B14F-4D97-AF65-F5344CB8AC3E}">
        <p14:creationId xmlns:p14="http://schemas.microsoft.com/office/powerpoint/2010/main" val="1935621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databases for rows</a:t>
            </a:r>
            <a:r>
              <a:rPr lang="en-US" baseline="0" dirty="0" smtClean="0"/>
              <a:t> of data and not key – value pairs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737946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file is the database file and has the same name as your database—for example, “</a:t>
            </a:r>
            <a:r>
              <a:rPr lang="en-US" dirty="0" err="1" smtClean="0"/>
              <a:t>starbuzz</a:t>
            </a:r>
            <a:r>
              <a:rPr lang="en-US" dirty="0" smtClean="0"/>
              <a:t>”. This is the main SQLite database file. All of your data is stored in this </a:t>
            </a:r>
            <a:r>
              <a:rPr lang="en-US" dirty="0" err="1" smtClean="0"/>
              <a:t>file.The</a:t>
            </a:r>
            <a:r>
              <a:rPr lang="en-US" dirty="0" smtClean="0"/>
              <a:t> second file is the journal file. It has the same name as your database, with a suffix of “-journal”—for example, “</a:t>
            </a:r>
            <a:r>
              <a:rPr lang="en-US" dirty="0" err="1" smtClean="0"/>
              <a:t>starbuzz</a:t>
            </a:r>
            <a:r>
              <a:rPr lang="en-US" dirty="0" smtClean="0"/>
              <a:t>-journal”. The journal file contains all of the changes made to your database. If there’s a problem, Android will use the journal to undo (or rollback) your latest changes.</a:t>
            </a:r>
          </a:p>
          <a:p>
            <a:endParaRPr lang="en-US" dirty="0" smtClean="0"/>
          </a:p>
          <a:p>
            <a:r>
              <a:rPr lang="en-US" dirty="0" smtClean="0"/>
              <a:t>It’s stored on the phone in the /data/data/</a:t>
            </a:r>
            <a:r>
              <a:rPr lang="en-US" dirty="0" err="1" smtClean="0"/>
              <a:t>com.hfad.starbuzz</a:t>
            </a:r>
            <a:r>
              <a:rPr lang="en-US" dirty="0" smtClean="0"/>
              <a:t>/databases</a:t>
            </a:r>
            <a:r>
              <a:rPr lang="en-US" baseline="0" dirty="0" smtClean="0"/>
              <a:t>  - log on and SHOW</a:t>
            </a:r>
          </a:p>
          <a:p>
            <a:r>
              <a:rPr lang="en-US" baseline="0" dirty="0" err="1" smtClean="0"/>
              <a:t>Adb</a:t>
            </a:r>
            <a:r>
              <a:rPr lang="en-US" baseline="0" dirty="0" smtClean="0"/>
              <a:t> shell show </a:t>
            </a:r>
            <a:r>
              <a:rPr lang="en-US" baseline="0" dirty="0" err="1" smtClean="0"/>
              <a:t>com.android.messaging</a:t>
            </a:r>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1513842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Android uses a set of classes that allows you to manage a SQLite database. </a:t>
            </a:r>
          </a:p>
          <a:p>
            <a:r>
              <a:rPr lang="en-US" sz="1200" b="0" i="0" kern="1200" dirty="0" smtClean="0">
                <a:solidFill>
                  <a:schemeClr val="tx1"/>
                </a:solidFill>
                <a:effectLst/>
                <a:latin typeface="+mn-lt"/>
                <a:ea typeface="+mn-ea"/>
                <a:cs typeface="+mn-cs"/>
              </a:rPr>
              <a:t>There are three types of object that do the bulk of this work.</a:t>
            </a:r>
          </a:p>
          <a:p>
            <a:pPr fontAlgn="base"/>
            <a:r>
              <a:rPr lang="en-US" sz="1200" b="1" i="0" kern="1200" cap="all" dirty="0" smtClean="0">
                <a:solidFill>
                  <a:schemeClr val="tx1"/>
                </a:solidFill>
                <a:effectLst/>
                <a:latin typeface="+mn-lt"/>
                <a:ea typeface="+mn-ea"/>
                <a:cs typeface="+mn-cs"/>
              </a:rPr>
              <a:t>THE SQLITE HELPER</a:t>
            </a:r>
          </a:p>
          <a:p>
            <a:pPr fontAlgn="base"/>
            <a:r>
              <a:rPr lang="en-US" sz="1200" kern="1200" dirty="0" smtClean="0">
                <a:solidFill>
                  <a:schemeClr val="tx1"/>
                </a:solidFill>
                <a:effectLst/>
                <a:latin typeface="+mn-lt"/>
                <a:ea typeface="+mn-ea"/>
                <a:cs typeface="+mn-cs"/>
              </a:rPr>
              <a:t>You create a SQLite helper by extending the </a:t>
            </a:r>
            <a:r>
              <a:rPr lang="en-US" sz="1200" kern="1200" dirty="0" err="1" smtClean="0">
                <a:solidFill>
                  <a:schemeClr val="tx1"/>
                </a:solidFill>
                <a:effectLst/>
                <a:latin typeface="+mn-lt"/>
                <a:ea typeface="+mn-ea"/>
                <a:cs typeface="+mn-cs"/>
              </a:rPr>
              <a:t>SQLiteOpenHelper</a:t>
            </a:r>
            <a:r>
              <a:rPr lang="en-US" sz="1200" kern="1200" dirty="0" smtClean="0">
                <a:solidFill>
                  <a:schemeClr val="tx1"/>
                </a:solidFill>
                <a:effectLst/>
                <a:latin typeface="+mn-lt"/>
                <a:ea typeface="+mn-ea"/>
                <a:cs typeface="+mn-cs"/>
              </a:rPr>
              <a:t> class. This enables you to create and manage databases.</a:t>
            </a:r>
          </a:p>
          <a:p>
            <a:pPr fontAlgn="base"/>
            <a:r>
              <a:rPr lang="en-US" sz="1200" b="1" i="0" kern="1200" cap="all" dirty="0" smtClean="0">
                <a:solidFill>
                  <a:schemeClr val="tx1"/>
                </a:solidFill>
                <a:effectLst/>
                <a:latin typeface="+mn-lt"/>
                <a:ea typeface="+mn-ea"/>
                <a:cs typeface="+mn-cs"/>
              </a:rPr>
              <a:t>CURSORS</a:t>
            </a:r>
          </a:p>
          <a:p>
            <a:pPr fontAlgn="base"/>
            <a:r>
              <a:rPr lang="en-US" sz="1200" kern="1200" dirty="0" smtClean="0">
                <a:solidFill>
                  <a:schemeClr val="tx1"/>
                </a:solidFill>
                <a:effectLst/>
                <a:latin typeface="+mn-lt"/>
                <a:ea typeface="+mn-ea"/>
                <a:cs typeface="+mn-cs"/>
              </a:rPr>
              <a:t>A Cursor lets you read from and write to the database. It’s like a </a:t>
            </a:r>
            <a:r>
              <a:rPr lang="en-US" sz="1200" kern="1200" dirty="0" err="1" smtClean="0">
                <a:solidFill>
                  <a:schemeClr val="tx1"/>
                </a:solidFill>
                <a:effectLst/>
                <a:latin typeface="+mn-lt"/>
                <a:ea typeface="+mn-ea"/>
                <a:cs typeface="+mn-cs"/>
              </a:rPr>
              <a:t>ResultSet</a:t>
            </a:r>
            <a:r>
              <a:rPr lang="en-US" sz="1200" kern="1200" dirty="0" smtClean="0">
                <a:solidFill>
                  <a:schemeClr val="tx1"/>
                </a:solidFill>
                <a:effectLst/>
                <a:latin typeface="+mn-lt"/>
                <a:ea typeface="+mn-ea"/>
                <a:cs typeface="+mn-cs"/>
              </a:rPr>
              <a:t> in JDBC.</a:t>
            </a:r>
          </a:p>
          <a:p>
            <a:pPr fontAlgn="base"/>
            <a:r>
              <a:rPr lang="en-US" sz="1200" b="1" i="0" kern="1200" cap="all" dirty="0" smtClean="0">
                <a:solidFill>
                  <a:schemeClr val="tx1"/>
                </a:solidFill>
                <a:effectLst/>
                <a:latin typeface="+mn-lt"/>
                <a:ea typeface="+mn-ea"/>
                <a:cs typeface="+mn-cs"/>
              </a:rPr>
              <a:t>THE SQLITE DATABASE</a:t>
            </a:r>
          </a:p>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SQLiteDatabase</a:t>
            </a:r>
            <a:r>
              <a:rPr lang="en-US" sz="1200" b="0" i="0" kern="1200" dirty="0" smtClean="0">
                <a:solidFill>
                  <a:schemeClr val="tx1"/>
                </a:solidFill>
                <a:effectLst/>
                <a:latin typeface="+mn-lt"/>
                <a:ea typeface="+mn-ea"/>
                <a:cs typeface="+mn-cs"/>
              </a:rPr>
              <a:t> class gives you access to the database. It’s like a </a:t>
            </a:r>
            <a:r>
              <a:rPr lang="en-US" sz="1200" b="0" i="0" kern="1200" dirty="0" err="1" smtClean="0">
                <a:solidFill>
                  <a:schemeClr val="tx1"/>
                </a:solidFill>
                <a:effectLst/>
                <a:latin typeface="+mn-lt"/>
                <a:ea typeface="+mn-ea"/>
                <a:cs typeface="+mn-cs"/>
              </a:rPr>
              <a:t>SQLConnection</a:t>
            </a:r>
            <a:r>
              <a:rPr lang="en-US" sz="1200" b="0" i="0" kern="1200" dirty="0" smtClean="0">
                <a:solidFill>
                  <a:schemeClr val="tx1"/>
                </a:solidFill>
                <a:effectLst/>
                <a:latin typeface="+mn-lt"/>
                <a:ea typeface="+mn-ea"/>
                <a:cs typeface="+mn-cs"/>
              </a:rPr>
              <a:t> in JDBC.</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959663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The current </a:t>
            </a:r>
            <a:r>
              <a:rPr lang="en-US" sz="1200" b="1" i="0" kern="1200" dirty="0" err="1" smtClean="0">
                <a:solidFill>
                  <a:schemeClr val="tx1"/>
                </a:solidFill>
                <a:effectLst/>
                <a:latin typeface="+mn-lt"/>
                <a:ea typeface="+mn-ea"/>
                <a:cs typeface="+mn-cs"/>
              </a:rPr>
              <a:t>Starbuzz</a:t>
            </a:r>
            <a:r>
              <a:rPr lang="en-US" sz="1200" b="1" i="0" kern="1200" dirty="0" smtClean="0">
                <a:solidFill>
                  <a:schemeClr val="tx1"/>
                </a:solidFill>
                <a:effectLst/>
                <a:latin typeface="+mn-lt"/>
                <a:ea typeface="+mn-ea"/>
                <a:cs typeface="+mn-cs"/>
              </a:rPr>
              <a:t> app structure</a:t>
            </a:r>
          </a:p>
          <a:p>
            <a:pPr fontAlgn="base"/>
            <a:r>
              <a:rPr lang="en-US" sz="1200" kern="1200" dirty="0" smtClean="0">
                <a:solidFill>
                  <a:schemeClr val="tx1"/>
                </a:solidFill>
                <a:effectLst/>
                <a:latin typeface="+mn-lt"/>
                <a:ea typeface="+mn-ea"/>
                <a:cs typeface="+mn-cs"/>
              </a:rPr>
              <a:t>Here’s a reminder of the current structure of the </a:t>
            </a:r>
            <a:r>
              <a:rPr lang="en-US" sz="1200" kern="1200" dirty="0" err="1" smtClean="0">
                <a:solidFill>
                  <a:schemeClr val="tx1"/>
                </a:solidFill>
                <a:effectLst/>
                <a:latin typeface="+mn-lt"/>
                <a:ea typeface="+mn-ea"/>
                <a:cs typeface="+mn-cs"/>
              </a:rPr>
              <a:t>Starbuzz</a:t>
            </a:r>
            <a:r>
              <a:rPr lang="en-US" sz="1200" kern="1200" dirty="0" smtClean="0">
                <a:solidFill>
                  <a:schemeClr val="tx1"/>
                </a:solidFill>
                <a:effectLst/>
                <a:latin typeface="+mn-lt"/>
                <a:ea typeface="+mn-ea"/>
                <a:cs typeface="+mn-cs"/>
              </a:rPr>
              <a:t> app:</a:t>
            </a:r>
          </a:p>
          <a:p>
            <a:pPr fontAlgn="base"/>
            <a:r>
              <a:rPr lang="en-US" sz="1200" b="1" i="0" kern="1200" dirty="0" err="1" smtClean="0">
                <a:solidFill>
                  <a:schemeClr val="tx1"/>
                </a:solidFill>
                <a:effectLst/>
                <a:latin typeface="+mn-lt"/>
                <a:ea typeface="+mn-ea"/>
                <a:cs typeface="+mn-cs"/>
              </a:rPr>
              <a:t>TopLevelActivity</a:t>
            </a:r>
            <a:r>
              <a:rPr lang="en-US" sz="1200" b="1" i="0" kern="1200" dirty="0" smtClean="0">
                <a:solidFill>
                  <a:schemeClr val="tx1"/>
                </a:solidFill>
                <a:effectLst/>
                <a:latin typeface="+mn-lt"/>
                <a:ea typeface="+mn-ea"/>
                <a:cs typeface="+mn-cs"/>
              </a:rPr>
              <a:t> contains a list of options for Drinks, Food, and Stores.</a:t>
            </a:r>
            <a:endParaRPr lang="en-US" sz="120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When the user clicks on the Drinks option, it launches </a:t>
            </a:r>
            <a:r>
              <a:rPr lang="en-US" sz="1200" b="1" i="0" kern="1200" dirty="0" err="1" smtClean="0">
                <a:solidFill>
                  <a:schemeClr val="tx1"/>
                </a:solidFill>
                <a:effectLst/>
                <a:latin typeface="+mn-lt"/>
                <a:ea typeface="+mn-ea"/>
                <a:cs typeface="+mn-cs"/>
              </a:rPr>
              <a:t>DrinkCategoryActivity</a:t>
            </a:r>
            <a:r>
              <a:rPr lang="en-US" sz="1200" b="1" i="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This activity displays a list of drinks that it gets from the Java Drink class.</a:t>
            </a:r>
          </a:p>
          <a:p>
            <a:pPr fontAlgn="base"/>
            <a:r>
              <a:rPr lang="en-US" sz="1200" b="1" i="0" kern="1200" dirty="0" smtClean="0">
                <a:solidFill>
                  <a:schemeClr val="tx1"/>
                </a:solidFill>
                <a:effectLst/>
                <a:latin typeface="+mn-lt"/>
                <a:ea typeface="+mn-ea"/>
                <a:cs typeface="+mn-cs"/>
              </a:rPr>
              <a:t>When the user clicks on a drink, its details get displayed in </a:t>
            </a:r>
            <a:r>
              <a:rPr lang="en-US" sz="1200" b="1" i="0" kern="1200" dirty="0" err="1" smtClean="0">
                <a:solidFill>
                  <a:schemeClr val="tx1"/>
                </a:solidFill>
                <a:effectLst/>
                <a:latin typeface="+mn-lt"/>
                <a:ea typeface="+mn-ea"/>
                <a:cs typeface="+mn-cs"/>
              </a:rPr>
              <a:t>DrinkActivity</a:t>
            </a:r>
            <a:r>
              <a:rPr lang="en-US" sz="1200" b="1" i="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fontAlgn="base"/>
            <a:r>
              <a:rPr lang="en-US" sz="1200" kern="1200" dirty="0" err="1" smtClean="0">
                <a:solidFill>
                  <a:schemeClr val="tx1"/>
                </a:solidFill>
                <a:effectLst/>
                <a:latin typeface="+mn-lt"/>
                <a:ea typeface="+mn-ea"/>
                <a:cs typeface="+mn-cs"/>
              </a:rPr>
              <a:t>DrinkActivity</a:t>
            </a:r>
            <a:r>
              <a:rPr lang="en-US" sz="1200" kern="1200" dirty="0" smtClean="0">
                <a:solidFill>
                  <a:schemeClr val="tx1"/>
                </a:solidFill>
                <a:effectLst/>
                <a:latin typeface="+mn-lt"/>
                <a:ea typeface="+mn-ea"/>
                <a:cs typeface="+mn-cs"/>
              </a:rPr>
              <a:t> gets details of the drink from the Java Drink class.</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850508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We’ll change the app to use a database</a:t>
            </a:r>
          </a:p>
          <a:p>
            <a:pPr fontAlgn="base"/>
            <a:r>
              <a:rPr lang="en-US" sz="1200" kern="1200" dirty="0" smtClean="0">
                <a:solidFill>
                  <a:schemeClr val="tx1"/>
                </a:solidFill>
                <a:effectLst/>
                <a:latin typeface="+mn-lt"/>
                <a:ea typeface="+mn-ea"/>
                <a:cs typeface="+mn-cs"/>
              </a:rPr>
              <a:t>We’ll use a SQLite helper to create a SQLite database we can use with our </a:t>
            </a:r>
            <a:r>
              <a:rPr lang="en-US" sz="1200" kern="1200" dirty="0" err="1" smtClean="0">
                <a:solidFill>
                  <a:schemeClr val="tx1"/>
                </a:solidFill>
                <a:effectLst/>
                <a:latin typeface="+mn-lt"/>
                <a:ea typeface="+mn-ea"/>
                <a:cs typeface="+mn-cs"/>
              </a:rPr>
              <a:t>Starbuzz</a:t>
            </a:r>
            <a:r>
              <a:rPr lang="en-US" sz="1200" kern="1200" dirty="0" smtClean="0">
                <a:solidFill>
                  <a:schemeClr val="tx1"/>
                </a:solidFill>
                <a:effectLst/>
                <a:latin typeface="+mn-lt"/>
                <a:ea typeface="+mn-ea"/>
                <a:cs typeface="+mn-cs"/>
              </a:rPr>
              <a:t> app. We’re going to replace our Drink Java class with a database, so we need our SQLite helper to do the following:</a:t>
            </a:r>
          </a:p>
          <a:p>
            <a:pPr fontAlgn="base"/>
            <a:r>
              <a:rPr lang="en-US" sz="1200" b="1" i="0" kern="1200" dirty="0" smtClean="0">
                <a:solidFill>
                  <a:schemeClr val="tx1"/>
                </a:solidFill>
                <a:effectLst/>
                <a:latin typeface="+mn-lt"/>
                <a:ea typeface="+mn-ea"/>
                <a:cs typeface="+mn-cs"/>
              </a:rPr>
              <a:t>Create the database.</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Before we can do anything else, we need to get the SQLite helper to create version 1 (the first version) of our </a:t>
            </a:r>
            <a:r>
              <a:rPr lang="en-US" sz="1200" kern="1200" dirty="0" err="1" smtClean="0">
                <a:solidFill>
                  <a:schemeClr val="tx1"/>
                </a:solidFill>
                <a:effectLst/>
                <a:latin typeface="+mn-lt"/>
                <a:ea typeface="+mn-ea"/>
                <a:cs typeface="+mn-cs"/>
              </a:rPr>
              <a:t>Starbuzz</a:t>
            </a:r>
            <a:r>
              <a:rPr lang="en-US" sz="1200" kern="1200" dirty="0" smtClean="0">
                <a:solidFill>
                  <a:schemeClr val="tx1"/>
                </a:solidFill>
                <a:effectLst/>
                <a:latin typeface="+mn-lt"/>
                <a:ea typeface="+mn-ea"/>
                <a:cs typeface="+mn-cs"/>
              </a:rPr>
              <a:t> database.</a:t>
            </a:r>
          </a:p>
          <a:p>
            <a:pPr fontAlgn="base"/>
            <a:r>
              <a:rPr lang="en-US" sz="1200" b="1" i="0" kern="1200" dirty="0" smtClean="0">
                <a:solidFill>
                  <a:schemeClr val="tx1"/>
                </a:solidFill>
                <a:effectLst/>
                <a:latin typeface="+mn-lt"/>
                <a:ea typeface="+mn-ea"/>
                <a:cs typeface="+mn-cs"/>
              </a:rPr>
              <a:t>Create the Drink table and populate it with drinks.</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Once we have a database, we can create a table in it. The table structure needs to reflect the attributes in the current Drink class, so it needs to be able to store the name, description, and image resource ID of each drink. We’ll then add three drinks to it.</a:t>
            </a:r>
          </a:p>
          <a:p>
            <a:pPr fontAlgn="base"/>
            <a:r>
              <a:rPr lang="en-US" sz="1200" kern="1200" dirty="0" smtClean="0">
                <a:solidFill>
                  <a:schemeClr val="tx1"/>
                </a:solidFill>
                <a:effectLst/>
                <a:latin typeface="+mn-lt"/>
                <a:ea typeface="+mn-ea"/>
                <a:cs typeface="+mn-cs"/>
              </a:rPr>
              <a:t>The app has the same structure as before except that we’re replacing the file </a:t>
            </a:r>
            <a:r>
              <a:rPr lang="en-US" sz="1200" i="1" kern="1200" dirty="0" err="1" smtClean="0">
                <a:solidFill>
                  <a:schemeClr val="tx1"/>
                </a:solidFill>
                <a:effectLst/>
                <a:latin typeface="+mn-lt"/>
                <a:ea typeface="+mn-ea"/>
                <a:cs typeface="+mn-cs"/>
              </a:rPr>
              <a:t>Drink.java</a:t>
            </a:r>
            <a:r>
              <a:rPr lang="en-US" sz="1200" kern="1200" dirty="0" smtClean="0">
                <a:solidFill>
                  <a:schemeClr val="tx1"/>
                </a:solidFill>
                <a:effectLst/>
                <a:latin typeface="+mn-lt"/>
                <a:ea typeface="+mn-ea"/>
                <a:cs typeface="+mn-cs"/>
              </a:rPr>
              <a:t> with a SQLite helper and a SQLite </a:t>
            </a:r>
            <a:r>
              <a:rPr lang="en-US" sz="1200" kern="1200" dirty="0" err="1" smtClean="0">
                <a:solidFill>
                  <a:schemeClr val="tx1"/>
                </a:solidFill>
                <a:effectLst/>
                <a:latin typeface="+mn-lt"/>
                <a:ea typeface="+mn-ea"/>
                <a:cs typeface="+mn-cs"/>
              </a:rPr>
              <a:t>Starbuzz</a:t>
            </a:r>
            <a:r>
              <a:rPr lang="en-US" sz="1200" kern="1200" dirty="0" smtClean="0">
                <a:solidFill>
                  <a:schemeClr val="tx1"/>
                </a:solidFill>
                <a:effectLst/>
                <a:latin typeface="+mn-lt"/>
                <a:ea typeface="+mn-ea"/>
                <a:cs typeface="+mn-cs"/>
              </a:rPr>
              <a:t> database. The SQLite helper will maintain the </a:t>
            </a:r>
            <a:r>
              <a:rPr lang="en-US" sz="1200" kern="1200" dirty="0" err="1" smtClean="0">
                <a:solidFill>
                  <a:schemeClr val="tx1"/>
                </a:solidFill>
                <a:effectLst/>
                <a:latin typeface="+mn-lt"/>
                <a:ea typeface="+mn-ea"/>
                <a:cs typeface="+mn-cs"/>
              </a:rPr>
              <a:t>Starbuzz</a:t>
            </a:r>
            <a:r>
              <a:rPr lang="en-US" sz="1200" kern="1200" dirty="0" smtClean="0">
                <a:solidFill>
                  <a:schemeClr val="tx1"/>
                </a:solidFill>
                <a:effectLst/>
                <a:latin typeface="+mn-lt"/>
                <a:ea typeface="+mn-ea"/>
                <a:cs typeface="+mn-cs"/>
              </a:rPr>
              <a:t> database, and provide access to it for the other activities. We’ll change the activities to use the database in the next chapter.</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510998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10/5/16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10/5/16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10/5/16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10/5/16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10/5/16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10/5/16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10/5/16</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10/5/16</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10/5/16</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tiff"/></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tiff"/></Relationships>
</file>

<file path=ppt/slides/_rels/slide26.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36.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5"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tiff"/></Relationships>
</file>

<file path=ppt/slides/_rels/slide39.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tiff"/><Relationship Id="rId5"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0.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1.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2.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3.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4.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47.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7.tiff"/><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8.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9.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4.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5.tiff"/></Relationships>
</file>

<file path=ppt/slides/_rels/slide54.xml.rels><?xml version="1.0" encoding="UTF-8" standalone="yes"?>
<Relationships xmlns="http://schemas.openxmlformats.org/package/2006/relationships"><Relationship Id="rId3" Type="http://schemas.openxmlformats.org/officeDocument/2006/relationships/image" Target="../media/image56.tiff"/><Relationship Id="rId4" Type="http://schemas.openxmlformats.org/officeDocument/2006/relationships/image" Target="../media/image57.tiff"/><Relationship Id="rId5" Type="http://schemas.openxmlformats.org/officeDocument/2006/relationships/image" Target="../media/image58.tiff"/><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Android apps – Week 7a</a:t>
            </a:r>
            <a:endParaRPr lang="en-US" dirty="0"/>
          </a:p>
        </p:txBody>
      </p:sp>
      <p:sp>
        <p:nvSpPr>
          <p:cNvPr id="3" name="Subtitle 2"/>
          <p:cNvSpPr>
            <a:spLocks noGrp="1"/>
          </p:cNvSpPr>
          <p:nvPr>
            <p:ph type="subTitle" idx="1"/>
          </p:nvPr>
        </p:nvSpPr>
        <p:spPr/>
        <p:txBody>
          <a:bodyPr>
            <a:normAutofit fontScale="85000" lnSpcReduction="20000"/>
          </a:bodyPr>
          <a:lstStyle/>
          <a:p>
            <a:r>
              <a:rPr lang="en-US" dirty="0" smtClean="0"/>
              <a:t>2843-201710_MCS4993_M:Topics </a:t>
            </a:r>
            <a:r>
              <a:rPr lang="en-US" dirty="0"/>
              <a:t>in </a:t>
            </a:r>
            <a:r>
              <a:rPr lang="en-US" dirty="0" smtClean="0"/>
              <a:t>MA/CS</a:t>
            </a:r>
          </a:p>
          <a:p>
            <a:r>
              <a:rPr lang="en-US" dirty="0" smtClean="0"/>
              <a:t>2843-201710_MCS5993_M:Topics in Computer Science</a:t>
            </a:r>
            <a:endParaRPr lang="en-US"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SQLite</a:t>
            </a:r>
            <a:endParaRPr lang="en-US" dirty="0"/>
          </a:p>
        </p:txBody>
      </p:sp>
      <p:sp>
        <p:nvSpPr>
          <p:cNvPr id="3" name="Content Placeholder 2"/>
          <p:cNvSpPr>
            <a:spLocks noGrp="1"/>
          </p:cNvSpPr>
          <p:nvPr>
            <p:ph idx="1"/>
          </p:nvPr>
        </p:nvSpPr>
        <p:spPr/>
        <p:txBody>
          <a:bodyPr>
            <a:normAutofit/>
          </a:bodyPr>
          <a:lstStyle/>
          <a:p>
            <a:r>
              <a:rPr lang="en-US" sz="3200" dirty="0" smtClean="0"/>
              <a:t>SQLite Helper</a:t>
            </a:r>
          </a:p>
          <a:p>
            <a:r>
              <a:rPr lang="en-US" sz="3200" dirty="0" smtClean="0"/>
              <a:t>Cursors</a:t>
            </a:r>
          </a:p>
          <a:p>
            <a:r>
              <a:rPr lang="en-US" sz="3200" dirty="0" smtClean="0"/>
              <a:t>SQLite Databases</a:t>
            </a:r>
            <a:endParaRPr lang="en-US" sz="3200" dirty="0"/>
          </a:p>
        </p:txBody>
      </p:sp>
    </p:spTree>
    <p:extLst>
      <p:ext uri="{BB962C8B-B14F-4D97-AF65-F5344CB8AC3E}">
        <p14:creationId xmlns:p14="http://schemas.microsoft.com/office/powerpoint/2010/main" val="22681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86109" y="716311"/>
            <a:ext cx="10998200" cy="4711700"/>
          </a:xfrm>
          <a:prstGeom prst="rect">
            <a:avLst/>
          </a:prstGeom>
        </p:spPr>
      </p:pic>
    </p:spTree>
    <p:extLst>
      <p:ext uri="{BB962C8B-B14F-4D97-AF65-F5344CB8AC3E}">
        <p14:creationId xmlns:p14="http://schemas.microsoft.com/office/powerpoint/2010/main" val="95834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87911" y="0"/>
            <a:ext cx="9941730" cy="6642884"/>
          </a:xfrm>
          <a:prstGeom prst="rect">
            <a:avLst/>
          </a:prstGeom>
        </p:spPr>
      </p:pic>
    </p:spTree>
    <p:extLst>
      <p:ext uri="{BB962C8B-B14F-4D97-AF65-F5344CB8AC3E}">
        <p14:creationId xmlns:p14="http://schemas.microsoft.com/office/powerpoint/2010/main" val="126563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normAutofit/>
          </a:bodyPr>
          <a:lstStyle/>
          <a:p>
            <a:r>
              <a:rPr lang="en-US" sz="3200" dirty="0" smtClean="0"/>
              <a:t>Create Database</a:t>
            </a:r>
          </a:p>
          <a:p>
            <a:r>
              <a:rPr lang="en-US" sz="3200" dirty="0" smtClean="0"/>
              <a:t>Create table</a:t>
            </a:r>
          </a:p>
        </p:txBody>
      </p:sp>
    </p:spTree>
    <p:extLst>
      <p:ext uri="{BB962C8B-B14F-4D97-AF65-F5344CB8AC3E}">
        <p14:creationId xmlns:p14="http://schemas.microsoft.com/office/powerpoint/2010/main" val="56295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3422" y="0"/>
            <a:ext cx="6965156" cy="6858000"/>
          </a:xfrm>
          <a:prstGeom prst="rect">
            <a:avLst/>
          </a:prstGeom>
        </p:spPr>
      </p:pic>
    </p:spTree>
    <p:extLst>
      <p:ext uri="{BB962C8B-B14F-4D97-AF65-F5344CB8AC3E}">
        <p14:creationId xmlns:p14="http://schemas.microsoft.com/office/powerpoint/2010/main" val="18355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22750" y="516673"/>
            <a:ext cx="3746500" cy="5334000"/>
          </a:xfrm>
          <a:prstGeom prst="rect">
            <a:avLst/>
          </a:prstGeom>
        </p:spPr>
      </p:pic>
    </p:spTree>
    <p:extLst>
      <p:ext uri="{BB962C8B-B14F-4D97-AF65-F5344CB8AC3E}">
        <p14:creationId xmlns:p14="http://schemas.microsoft.com/office/powerpoint/2010/main" val="73378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37323" y="437375"/>
            <a:ext cx="10426700" cy="5537200"/>
          </a:xfrm>
          <a:prstGeom prst="rect">
            <a:avLst/>
          </a:prstGeom>
        </p:spPr>
      </p:pic>
    </p:spTree>
    <p:extLst>
      <p:ext uri="{BB962C8B-B14F-4D97-AF65-F5344CB8AC3E}">
        <p14:creationId xmlns:p14="http://schemas.microsoft.com/office/powerpoint/2010/main" val="187430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267460" y="1715273"/>
            <a:ext cx="5881169" cy="2968239"/>
          </a:xfrm>
          <a:prstGeom prst="rect">
            <a:avLst/>
          </a:prstGeom>
        </p:spPr>
      </p:pic>
    </p:spTree>
    <p:extLst>
      <p:ext uri="{BB962C8B-B14F-4D97-AF65-F5344CB8AC3E}">
        <p14:creationId xmlns:p14="http://schemas.microsoft.com/office/powerpoint/2010/main" val="213215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3820" y="2699060"/>
            <a:ext cx="10312400" cy="3467100"/>
          </a:xfrm>
          <a:prstGeom prst="rect">
            <a:avLst/>
          </a:prstGeom>
        </p:spPr>
      </p:pic>
      <p:pic>
        <p:nvPicPr>
          <p:cNvPr id="3" name="Picture 2"/>
          <p:cNvPicPr>
            <a:picLocks noChangeAspect="1"/>
          </p:cNvPicPr>
          <p:nvPr/>
        </p:nvPicPr>
        <p:blipFill>
          <a:blip r:embed="rId4"/>
          <a:stretch>
            <a:fillRect/>
          </a:stretch>
        </p:blipFill>
        <p:spPr>
          <a:xfrm>
            <a:off x="8650249" y="261434"/>
            <a:ext cx="3098800" cy="3302000"/>
          </a:xfrm>
          <a:prstGeom prst="rect">
            <a:avLst/>
          </a:prstGeom>
        </p:spPr>
      </p:pic>
    </p:spTree>
    <p:extLst>
      <p:ext uri="{BB962C8B-B14F-4D97-AF65-F5344CB8AC3E}">
        <p14:creationId xmlns:p14="http://schemas.microsoft.com/office/powerpoint/2010/main" val="112381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51467" y="2525750"/>
            <a:ext cx="9663234" cy="1310269"/>
          </a:xfrm>
          <a:prstGeom prst="rect">
            <a:avLst/>
          </a:prstGeom>
        </p:spPr>
      </p:pic>
    </p:spTree>
    <p:extLst>
      <p:ext uri="{BB962C8B-B14F-4D97-AF65-F5344CB8AC3E}">
        <p14:creationId xmlns:p14="http://schemas.microsoft.com/office/powerpoint/2010/main" val="145264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1295400" y="2025805"/>
            <a:ext cx="9601200" cy="3809999"/>
          </a:xfrm>
        </p:spPr>
        <p:txBody>
          <a:bodyPr/>
          <a:lstStyle/>
          <a:p>
            <a:r>
              <a:rPr lang="en-US" dirty="0" smtClean="0"/>
              <a:t>Chapter 11 HFAD – SQLite databases</a:t>
            </a:r>
          </a:p>
          <a:p>
            <a:r>
              <a:rPr lang="en-US" dirty="0" smtClean="0"/>
              <a:t>Assignment  - Daily horoscope app using Fragments (due 10/6)</a:t>
            </a:r>
          </a:p>
          <a:p>
            <a:endParaRPr lang="en-US" dirty="0"/>
          </a:p>
          <a:p>
            <a:endParaRPr lang="en-US" dirty="0" smtClean="0"/>
          </a:p>
        </p:txBody>
      </p:sp>
    </p:spTree>
    <p:extLst>
      <p:ext uri="{BB962C8B-B14F-4D97-AF65-F5344CB8AC3E}">
        <p14:creationId xmlns:p14="http://schemas.microsoft.com/office/powerpoint/2010/main" val="188051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65150" y="1053326"/>
            <a:ext cx="11061700" cy="4305300"/>
          </a:xfrm>
          <a:prstGeom prst="rect">
            <a:avLst/>
          </a:prstGeom>
        </p:spPr>
      </p:pic>
    </p:spTree>
    <p:extLst>
      <p:ext uri="{BB962C8B-B14F-4D97-AF65-F5344CB8AC3E}">
        <p14:creationId xmlns:p14="http://schemas.microsoft.com/office/powerpoint/2010/main" val="189463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69189621"/>
              </p:ext>
            </p:extLst>
          </p:nvPr>
        </p:nvGraphicFramePr>
        <p:xfrm>
          <a:off x="1295400" y="579864"/>
          <a:ext cx="9601200" cy="5406108"/>
        </p:xfrm>
        <a:graphic>
          <a:graphicData uri="http://schemas.openxmlformats.org/drawingml/2006/table">
            <a:tbl>
              <a:tblPr firstRow="1" bandRow="1">
                <a:tableStyleId>{69012ECD-51FC-41F1-AA8D-1B2483CD663E}</a:tableStyleId>
              </a:tblPr>
              <a:tblGrid>
                <a:gridCol w="4800600"/>
                <a:gridCol w="4800600"/>
              </a:tblGrid>
              <a:tr h="901018">
                <a:tc>
                  <a:txBody>
                    <a:bodyPr/>
                    <a:lstStyle/>
                    <a:p>
                      <a:r>
                        <a:rPr lang="en-US" sz="2800" dirty="0" smtClean="0"/>
                        <a:t>Type</a:t>
                      </a:r>
                      <a:endParaRPr lang="en-US" sz="2800" dirty="0"/>
                    </a:p>
                  </a:txBody>
                  <a:tcPr/>
                </a:tc>
                <a:tc>
                  <a:txBody>
                    <a:bodyPr/>
                    <a:lstStyle/>
                    <a:p>
                      <a:r>
                        <a:rPr lang="en-US" sz="2800" dirty="0" smtClean="0"/>
                        <a:t>Description</a:t>
                      </a:r>
                      <a:endParaRPr lang="en-US" sz="2800" dirty="0"/>
                    </a:p>
                  </a:txBody>
                  <a:tcPr/>
                </a:tc>
              </a:tr>
              <a:tr h="901018">
                <a:tc>
                  <a:txBody>
                    <a:bodyPr/>
                    <a:lstStyle/>
                    <a:p>
                      <a:pPr algn="l" fontAlgn="base"/>
                      <a:r>
                        <a:rPr lang="en-US" sz="2800" dirty="0">
                          <a:effectLst/>
                          <a:latin typeface="inherit" charset="0"/>
                        </a:rPr>
                        <a:t>INTEGER</a:t>
                      </a:r>
                    </a:p>
                  </a:txBody>
                  <a:tcPr marL="127000" marR="127000" marT="127000" marB="127000"/>
                </a:tc>
                <a:tc>
                  <a:txBody>
                    <a:bodyPr/>
                    <a:lstStyle/>
                    <a:p>
                      <a:pPr algn="l" fontAlgn="base"/>
                      <a:r>
                        <a:rPr lang="en-US" sz="2800">
                          <a:effectLst/>
                          <a:latin typeface="inherit" charset="0"/>
                        </a:rPr>
                        <a:t>Any integer type</a:t>
                      </a:r>
                    </a:p>
                  </a:txBody>
                  <a:tcPr marL="127000" marR="127000" marT="127000" marB="127000"/>
                </a:tc>
              </a:tr>
              <a:tr h="901018">
                <a:tc>
                  <a:txBody>
                    <a:bodyPr/>
                    <a:lstStyle/>
                    <a:p>
                      <a:pPr algn="l" fontAlgn="base"/>
                      <a:r>
                        <a:rPr lang="en-US" sz="2800" dirty="0">
                          <a:effectLst/>
                          <a:latin typeface="inherit" charset="0"/>
                        </a:rPr>
                        <a:t>TEXT</a:t>
                      </a:r>
                    </a:p>
                  </a:txBody>
                  <a:tcPr marL="127000" marR="127000" marT="127000" marB="127000"/>
                </a:tc>
                <a:tc>
                  <a:txBody>
                    <a:bodyPr/>
                    <a:lstStyle/>
                    <a:p>
                      <a:pPr algn="l" fontAlgn="base"/>
                      <a:r>
                        <a:rPr lang="en-US" sz="2800">
                          <a:effectLst/>
                          <a:latin typeface="inherit" charset="0"/>
                        </a:rPr>
                        <a:t>Any character type</a:t>
                      </a:r>
                    </a:p>
                  </a:txBody>
                  <a:tcPr marL="127000" marR="127000" marT="127000" marB="127000"/>
                </a:tc>
              </a:tr>
              <a:tr h="901018">
                <a:tc>
                  <a:txBody>
                    <a:bodyPr/>
                    <a:lstStyle/>
                    <a:p>
                      <a:pPr algn="l" fontAlgn="base"/>
                      <a:r>
                        <a:rPr lang="en-US" sz="2800" dirty="0">
                          <a:effectLst/>
                          <a:latin typeface="inherit" charset="0"/>
                        </a:rPr>
                        <a:t>REAL</a:t>
                      </a:r>
                    </a:p>
                  </a:txBody>
                  <a:tcPr marL="127000" marR="127000" marT="127000" marB="127000"/>
                </a:tc>
                <a:tc>
                  <a:txBody>
                    <a:bodyPr/>
                    <a:lstStyle/>
                    <a:p>
                      <a:pPr algn="l" fontAlgn="base"/>
                      <a:r>
                        <a:rPr lang="en-US" sz="2800">
                          <a:effectLst/>
                          <a:latin typeface="inherit" charset="0"/>
                        </a:rPr>
                        <a:t>Any floating-point number</a:t>
                      </a:r>
                    </a:p>
                  </a:txBody>
                  <a:tcPr marL="127000" marR="127000" marT="127000" marB="127000"/>
                </a:tc>
              </a:tr>
              <a:tr h="901018">
                <a:tc>
                  <a:txBody>
                    <a:bodyPr/>
                    <a:lstStyle/>
                    <a:p>
                      <a:pPr algn="l" fontAlgn="base"/>
                      <a:r>
                        <a:rPr lang="en-US" sz="2800" dirty="0">
                          <a:effectLst/>
                          <a:latin typeface="inherit" charset="0"/>
                        </a:rPr>
                        <a:t>NUMERIC</a:t>
                      </a:r>
                    </a:p>
                  </a:txBody>
                  <a:tcPr marL="127000" marR="127000" marT="127000" marB="127000"/>
                </a:tc>
                <a:tc>
                  <a:txBody>
                    <a:bodyPr/>
                    <a:lstStyle/>
                    <a:p>
                      <a:pPr algn="l" fontAlgn="base"/>
                      <a:r>
                        <a:rPr lang="en-US" sz="2800" dirty="0">
                          <a:effectLst/>
                          <a:latin typeface="inherit" charset="0"/>
                        </a:rPr>
                        <a:t>Booleans, dates, and date-times</a:t>
                      </a:r>
                    </a:p>
                  </a:txBody>
                  <a:tcPr marL="127000" marR="127000" marT="127000" marB="127000"/>
                </a:tc>
              </a:tr>
              <a:tr h="901018">
                <a:tc>
                  <a:txBody>
                    <a:bodyPr/>
                    <a:lstStyle/>
                    <a:p>
                      <a:pPr algn="l" fontAlgn="base"/>
                      <a:r>
                        <a:rPr lang="en-US" sz="2800" dirty="0">
                          <a:effectLst/>
                          <a:latin typeface="inherit" charset="0"/>
                        </a:rPr>
                        <a:t>BLOB</a:t>
                      </a:r>
                    </a:p>
                  </a:txBody>
                  <a:tcPr marL="127000" marR="127000" marT="127000" marB="127000"/>
                </a:tc>
                <a:tc>
                  <a:txBody>
                    <a:bodyPr/>
                    <a:lstStyle/>
                    <a:p>
                      <a:pPr algn="l" fontAlgn="base"/>
                      <a:r>
                        <a:rPr lang="en-US" sz="2800" dirty="0">
                          <a:effectLst/>
                          <a:latin typeface="inherit" charset="0"/>
                        </a:rPr>
                        <a:t>Binary Large Object</a:t>
                      </a:r>
                    </a:p>
                  </a:txBody>
                  <a:tcPr marL="127000" marR="127000" marT="127000" marB="127000"/>
                </a:tc>
              </a:tr>
            </a:tbl>
          </a:graphicData>
        </a:graphic>
      </p:graphicFrame>
    </p:spTree>
    <p:extLst>
      <p:ext uri="{BB962C8B-B14F-4D97-AF65-F5344CB8AC3E}">
        <p14:creationId xmlns:p14="http://schemas.microsoft.com/office/powerpoint/2010/main" val="188030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14039" y="1533137"/>
            <a:ext cx="9597236" cy="2191369"/>
          </a:xfrm>
          <a:prstGeom prst="rect">
            <a:avLst/>
          </a:prstGeom>
        </p:spPr>
      </p:pic>
    </p:spTree>
    <p:extLst>
      <p:ext uri="{BB962C8B-B14F-4D97-AF65-F5344CB8AC3E}">
        <p14:creationId xmlns:p14="http://schemas.microsoft.com/office/powerpoint/2010/main" val="26275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49300" y="2652597"/>
            <a:ext cx="10268106" cy="834052"/>
          </a:xfrm>
          <a:prstGeom prst="rect">
            <a:avLst/>
          </a:prstGeom>
        </p:spPr>
      </p:pic>
    </p:spTree>
    <p:extLst>
      <p:ext uri="{BB962C8B-B14F-4D97-AF65-F5344CB8AC3E}">
        <p14:creationId xmlns:p14="http://schemas.microsoft.com/office/powerpoint/2010/main" val="15968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388" y="2147793"/>
            <a:ext cx="9057628" cy="2621430"/>
          </a:xfrm>
          <a:prstGeom prst="rect">
            <a:avLst/>
          </a:prstGeom>
        </p:spPr>
      </p:pic>
    </p:spTree>
    <p:extLst>
      <p:ext uri="{BB962C8B-B14F-4D97-AF65-F5344CB8AC3E}">
        <p14:creationId xmlns:p14="http://schemas.microsoft.com/office/powerpoint/2010/main" val="109981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885453" y="620432"/>
            <a:ext cx="3632200" cy="4864100"/>
          </a:xfrm>
          <a:prstGeom prst="rect">
            <a:avLst/>
          </a:prstGeom>
        </p:spPr>
      </p:pic>
    </p:spTree>
    <p:extLst>
      <p:ext uri="{BB962C8B-B14F-4D97-AF65-F5344CB8AC3E}">
        <p14:creationId xmlns:p14="http://schemas.microsoft.com/office/powerpoint/2010/main" val="150143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42944" y="3798794"/>
            <a:ext cx="9664700" cy="2057400"/>
          </a:xfrm>
          <a:prstGeom prst="rect">
            <a:avLst/>
          </a:prstGeom>
        </p:spPr>
      </p:pic>
      <p:pic>
        <p:nvPicPr>
          <p:cNvPr id="3" name="Picture 2"/>
          <p:cNvPicPr>
            <a:picLocks noChangeAspect="1"/>
          </p:cNvPicPr>
          <p:nvPr/>
        </p:nvPicPr>
        <p:blipFill>
          <a:blip r:embed="rId4"/>
          <a:stretch>
            <a:fillRect/>
          </a:stretch>
        </p:blipFill>
        <p:spPr>
          <a:xfrm>
            <a:off x="620059" y="140073"/>
            <a:ext cx="3098800" cy="3314700"/>
          </a:xfrm>
          <a:prstGeom prst="rect">
            <a:avLst/>
          </a:prstGeom>
        </p:spPr>
      </p:pic>
    </p:spTree>
    <p:extLst>
      <p:ext uri="{BB962C8B-B14F-4D97-AF65-F5344CB8AC3E}">
        <p14:creationId xmlns:p14="http://schemas.microsoft.com/office/powerpoint/2010/main" val="70911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5718" y="1613647"/>
            <a:ext cx="8157882" cy="584775"/>
          </a:xfrm>
          <a:prstGeom prst="rect">
            <a:avLst/>
          </a:prstGeom>
        </p:spPr>
        <p:txBody>
          <a:bodyPr wrap="square">
            <a:spAutoFit/>
          </a:bodyPr>
          <a:lstStyle/>
          <a:p>
            <a:r>
              <a:rPr lang="en-US" sz="3200" dirty="0" err="1"/>
              <a:t>db.insert</a:t>
            </a:r>
            <a:r>
              <a:rPr lang="en-US" sz="3200" dirty="0"/>
              <a:t>("DRINK", null, </a:t>
            </a:r>
            <a:r>
              <a:rPr lang="en-US" sz="3200" dirty="0" err="1"/>
              <a:t>drinkValues</a:t>
            </a:r>
            <a:r>
              <a:rPr lang="en-US" sz="3200" dirty="0"/>
              <a:t>);</a:t>
            </a:r>
          </a:p>
        </p:txBody>
      </p:sp>
      <p:pic>
        <p:nvPicPr>
          <p:cNvPr id="3" name="Picture 2"/>
          <p:cNvPicPr>
            <a:picLocks noChangeAspect="1"/>
          </p:cNvPicPr>
          <p:nvPr/>
        </p:nvPicPr>
        <p:blipFill>
          <a:blip r:embed="rId3"/>
          <a:stretch>
            <a:fillRect/>
          </a:stretch>
        </p:blipFill>
        <p:spPr>
          <a:xfrm>
            <a:off x="786279" y="3465606"/>
            <a:ext cx="10655300" cy="787400"/>
          </a:xfrm>
          <a:prstGeom prst="rect">
            <a:avLst/>
          </a:prstGeom>
        </p:spPr>
      </p:pic>
    </p:spTree>
    <p:extLst>
      <p:ext uri="{BB962C8B-B14F-4D97-AF65-F5344CB8AC3E}">
        <p14:creationId xmlns:p14="http://schemas.microsoft.com/office/powerpoint/2010/main" val="147064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68026" y="2170580"/>
            <a:ext cx="9461500" cy="1943100"/>
          </a:xfrm>
          <a:prstGeom prst="rect">
            <a:avLst/>
          </a:prstGeom>
        </p:spPr>
      </p:pic>
    </p:spTree>
    <p:extLst>
      <p:ext uri="{BB962C8B-B14F-4D97-AF65-F5344CB8AC3E}">
        <p14:creationId xmlns:p14="http://schemas.microsoft.com/office/powerpoint/2010/main" val="32052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547" y="2152278"/>
            <a:ext cx="8165015" cy="2007346"/>
          </a:xfrm>
          <a:prstGeom prst="rect">
            <a:avLst/>
          </a:prstGeom>
        </p:spPr>
      </p:pic>
    </p:spTree>
    <p:extLst>
      <p:ext uri="{BB962C8B-B14F-4D97-AF65-F5344CB8AC3E}">
        <p14:creationId xmlns:p14="http://schemas.microsoft.com/office/powerpoint/2010/main" val="129862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Horoscope App</a:t>
            </a:r>
            <a:endParaRPr lang="en-US" dirty="0"/>
          </a:p>
        </p:txBody>
      </p:sp>
      <p:sp>
        <p:nvSpPr>
          <p:cNvPr id="4" name="Content Placeholder 3"/>
          <p:cNvSpPr>
            <a:spLocks noGrp="1"/>
          </p:cNvSpPr>
          <p:nvPr>
            <p:ph idx="1"/>
          </p:nvPr>
        </p:nvSpPr>
        <p:spPr/>
        <p:txBody>
          <a:bodyPr/>
          <a:lstStyle/>
          <a:p>
            <a:pPr>
              <a:lnSpc>
                <a:spcPct val="100000"/>
              </a:lnSpc>
              <a:spcBef>
                <a:spcPts val="0"/>
              </a:spcBef>
              <a:buClrTx/>
              <a:buSzTx/>
            </a:pPr>
            <a:r>
              <a:rPr lang="en-US" sz="3200" dirty="0" smtClean="0"/>
              <a:t>3 Features</a:t>
            </a:r>
          </a:p>
          <a:p>
            <a:pPr lvl="1">
              <a:lnSpc>
                <a:spcPct val="100000"/>
              </a:lnSpc>
              <a:spcBef>
                <a:spcPts val="0"/>
              </a:spcBef>
              <a:buClrTx/>
              <a:buSzTx/>
            </a:pPr>
            <a:r>
              <a:rPr lang="en-US" sz="2800" dirty="0"/>
              <a:t>Display each star </a:t>
            </a:r>
            <a:r>
              <a:rPr lang="en-US" sz="2800" dirty="0" smtClean="0"/>
              <a:t>sign</a:t>
            </a:r>
          </a:p>
          <a:p>
            <a:pPr lvl="1">
              <a:lnSpc>
                <a:spcPct val="100000"/>
              </a:lnSpc>
              <a:spcBef>
                <a:spcPts val="0"/>
              </a:spcBef>
              <a:buClrTx/>
              <a:buSzTx/>
            </a:pPr>
            <a:r>
              <a:rPr lang="en-US" sz="2800" dirty="0" smtClean="0"/>
              <a:t>Display </a:t>
            </a:r>
            <a:r>
              <a:rPr lang="en-US" sz="2800" dirty="0"/>
              <a:t>information about each star </a:t>
            </a:r>
            <a:r>
              <a:rPr lang="en-US" sz="2800" dirty="0" smtClean="0"/>
              <a:t>sign</a:t>
            </a:r>
          </a:p>
          <a:p>
            <a:pPr lvl="1">
              <a:lnSpc>
                <a:spcPct val="100000"/>
              </a:lnSpc>
              <a:spcBef>
                <a:spcPts val="0"/>
              </a:spcBef>
              <a:buClrTx/>
              <a:buSzTx/>
            </a:pPr>
            <a:r>
              <a:rPr lang="en-US" sz="2800" dirty="0" smtClean="0"/>
              <a:t>Display </a:t>
            </a:r>
            <a:r>
              <a:rPr lang="en-US" sz="2800" dirty="0"/>
              <a:t>horoscope for star </a:t>
            </a:r>
            <a:r>
              <a:rPr lang="en-US" sz="2800" dirty="0" smtClean="0"/>
              <a:t>sign in fragment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0307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72994" y="1568824"/>
            <a:ext cx="10795000" cy="2895600"/>
          </a:xfrm>
          <a:prstGeom prst="rect">
            <a:avLst/>
          </a:prstGeom>
        </p:spPr>
      </p:pic>
    </p:spTree>
    <p:extLst>
      <p:ext uri="{BB962C8B-B14F-4D97-AF65-F5344CB8AC3E}">
        <p14:creationId xmlns:p14="http://schemas.microsoft.com/office/powerpoint/2010/main" val="35988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0068" y="2034988"/>
            <a:ext cx="11546543" cy="1317812"/>
          </a:xfrm>
          <a:prstGeom prst="rect">
            <a:avLst/>
          </a:prstGeom>
        </p:spPr>
      </p:pic>
    </p:spTree>
    <p:extLst>
      <p:ext uri="{BB962C8B-B14F-4D97-AF65-F5344CB8AC3E}">
        <p14:creationId xmlns:p14="http://schemas.microsoft.com/office/powerpoint/2010/main" val="1169636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74321" y="1882962"/>
            <a:ext cx="8694360" cy="1810496"/>
          </a:xfrm>
          <a:prstGeom prst="rect">
            <a:avLst/>
          </a:prstGeom>
        </p:spPr>
      </p:pic>
    </p:spTree>
    <p:extLst>
      <p:ext uri="{BB962C8B-B14F-4D97-AF65-F5344CB8AC3E}">
        <p14:creationId xmlns:p14="http://schemas.microsoft.com/office/powerpoint/2010/main" val="153268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0812" y="2043952"/>
            <a:ext cx="6515546" cy="1416423"/>
          </a:xfrm>
          <a:prstGeom prst="rect">
            <a:avLst/>
          </a:prstGeom>
        </p:spPr>
      </p:pic>
    </p:spTree>
    <p:extLst>
      <p:ext uri="{BB962C8B-B14F-4D97-AF65-F5344CB8AC3E}">
        <p14:creationId xmlns:p14="http://schemas.microsoft.com/office/powerpoint/2010/main" val="528502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49506" y="2079065"/>
            <a:ext cx="9144000" cy="1803400"/>
          </a:xfrm>
          <a:prstGeom prst="rect">
            <a:avLst/>
          </a:prstGeom>
        </p:spPr>
      </p:pic>
    </p:spTree>
    <p:extLst>
      <p:ext uri="{BB962C8B-B14F-4D97-AF65-F5344CB8AC3E}">
        <p14:creationId xmlns:p14="http://schemas.microsoft.com/office/powerpoint/2010/main" val="53459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21831" y="0"/>
            <a:ext cx="5948338" cy="6858000"/>
          </a:xfrm>
          <a:prstGeom prst="rect">
            <a:avLst/>
          </a:prstGeom>
        </p:spPr>
      </p:pic>
    </p:spTree>
    <p:extLst>
      <p:ext uri="{BB962C8B-B14F-4D97-AF65-F5344CB8AC3E}">
        <p14:creationId xmlns:p14="http://schemas.microsoft.com/office/powerpoint/2010/main" val="160022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79183" y="339539"/>
            <a:ext cx="3577698" cy="2636743"/>
          </a:xfrm>
          <a:prstGeom prst="rect">
            <a:avLst/>
          </a:prstGeom>
        </p:spPr>
      </p:pic>
      <p:pic>
        <p:nvPicPr>
          <p:cNvPr id="3" name="Picture 2"/>
          <p:cNvPicPr>
            <a:picLocks noChangeAspect="1"/>
          </p:cNvPicPr>
          <p:nvPr/>
        </p:nvPicPr>
        <p:blipFill>
          <a:blip r:embed="rId4"/>
          <a:stretch>
            <a:fillRect/>
          </a:stretch>
        </p:blipFill>
        <p:spPr>
          <a:xfrm>
            <a:off x="5974620" y="758717"/>
            <a:ext cx="5523753" cy="2217565"/>
          </a:xfrm>
          <a:prstGeom prst="rect">
            <a:avLst/>
          </a:prstGeom>
        </p:spPr>
      </p:pic>
      <p:pic>
        <p:nvPicPr>
          <p:cNvPr id="4" name="Picture 3"/>
          <p:cNvPicPr>
            <a:picLocks noChangeAspect="1"/>
          </p:cNvPicPr>
          <p:nvPr/>
        </p:nvPicPr>
        <p:blipFill>
          <a:blip r:embed="rId5"/>
          <a:stretch>
            <a:fillRect/>
          </a:stretch>
        </p:blipFill>
        <p:spPr>
          <a:xfrm>
            <a:off x="1307370" y="3181723"/>
            <a:ext cx="9334500" cy="2959100"/>
          </a:xfrm>
          <a:prstGeom prst="rect">
            <a:avLst/>
          </a:prstGeom>
        </p:spPr>
      </p:pic>
    </p:spTree>
    <p:extLst>
      <p:ext uri="{BB962C8B-B14F-4D97-AF65-F5344CB8AC3E}">
        <p14:creationId xmlns:p14="http://schemas.microsoft.com/office/powerpoint/2010/main" val="144467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587" y="1599454"/>
            <a:ext cx="7779741" cy="2560170"/>
          </a:xfrm>
          <a:prstGeom prst="rect">
            <a:avLst/>
          </a:prstGeom>
        </p:spPr>
      </p:pic>
    </p:spTree>
    <p:extLst>
      <p:ext uri="{BB962C8B-B14F-4D97-AF65-F5344CB8AC3E}">
        <p14:creationId xmlns:p14="http://schemas.microsoft.com/office/powerpoint/2010/main" val="140133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49941" y="2457075"/>
            <a:ext cx="10799450" cy="1057089"/>
          </a:xfrm>
          <a:prstGeom prst="rect">
            <a:avLst/>
          </a:prstGeom>
        </p:spPr>
      </p:pic>
    </p:spTree>
    <p:extLst>
      <p:ext uri="{BB962C8B-B14F-4D97-AF65-F5344CB8AC3E}">
        <p14:creationId xmlns:p14="http://schemas.microsoft.com/office/powerpoint/2010/main" val="5321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5751" y="449355"/>
            <a:ext cx="3692031" cy="1666315"/>
          </a:xfrm>
          <a:prstGeom prst="rect">
            <a:avLst/>
          </a:prstGeom>
        </p:spPr>
      </p:pic>
      <p:pic>
        <p:nvPicPr>
          <p:cNvPr id="3" name="Picture 2"/>
          <p:cNvPicPr>
            <a:picLocks noChangeAspect="1"/>
          </p:cNvPicPr>
          <p:nvPr/>
        </p:nvPicPr>
        <p:blipFill>
          <a:blip r:embed="rId4"/>
          <a:stretch>
            <a:fillRect/>
          </a:stretch>
        </p:blipFill>
        <p:spPr>
          <a:xfrm>
            <a:off x="1612527" y="2374526"/>
            <a:ext cx="5635321" cy="1928532"/>
          </a:xfrm>
          <a:prstGeom prst="rect">
            <a:avLst/>
          </a:prstGeom>
        </p:spPr>
      </p:pic>
      <p:pic>
        <p:nvPicPr>
          <p:cNvPr id="4" name="Picture 3"/>
          <p:cNvPicPr>
            <a:picLocks noChangeAspect="1"/>
          </p:cNvPicPr>
          <p:nvPr/>
        </p:nvPicPr>
        <p:blipFill>
          <a:blip r:embed="rId5"/>
          <a:stretch>
            <a:fillRect/>
          </a:stretch>
        </p:blipFill>
        <p:spPr>
          <a:xfrm>
            <a:off x="4136051" y="4561914"/>
            <a:ext cx="6223593" cy="2103344"/>
          </a:xfrm>
          <a:prstGeom prst="rect">
            <a:avLst/>
          </a:prstGeom>
        </p:spPr>
      </p:pic>
    </p:spTree>
    <p:extLst>
      <p:ext uri="{BB962C8B-B14F-4D97-AF65-F5344CB8AC3E}">
        <p14:creationId xmlns:p14="http://schemas.microsoft.com/office/powerpoint/2010/main" val="11316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880" y="503853"/>
            <a:ext cx="3136900" cy="5556250"/>
          </a:xfrm>
          <a:prstGeom prst="rect">
            <a:avLst/>
          </a:prstGeom>
        </p:spPr>
      </p:pic>
      <p:pic>
        <p:nvPicPr>
          <p:cNvPr id="7" name="Picture 6"/>
          <p:cNvPicPr>
            <a:picLocks noChangeAspect="1"/>
          </p:cNvPicPr>
          <p:nvPr/>
        </p:nvPicPr>
        <p:blipFill>
          <a:blip r:embed="rId4"/>
          <a:stretch>
            <a:fillRect/>
          </a:stretch>
        </p:blipFill>
        <p:spPr>
          <a:xfrm>
            <a:off x="6578164" y="503853"/>
            <a:ext cx="3131881" cy="5547360"/>
          </a:xfrm>
          <a:prstGeom prst="rect">
            <a:avLst/>
          </a:prstGeom>
        </p:spPr>
      </p:pic>
    </p:spTree>
    <p:extLst>
      <p:ext uri="{BB962C8B-B14F-4D97-AF65-F5344CB8AC3E}">
        <p14:creationId xmlns:p14="http://schemas.microsoft.com/office/powerpoint/2010/main" val="175217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03356" y="471021"/>
            <a:ext cx="6396691" cy="2485438"/>
          </a:xfrm>
          <a:prstGeom prst="rect">
            <a:avLst/>
          </a:prstGeom>
        </p:spPr>
      </p:pic>
      <p:pic>
        <p:nvPicPr>
          <p:cNvPr id="3" name="Picture 2"/>
          <p:cNvPicPr>
            <a:picLocks noChangeAspect="1"/>
          </p:cNvPicPr>
          <p:nvPr/>
        </p:nvPicPr>
        <p:blipFill>
          <a:blip r:embed="rId4"/>
          <a:stretch>
            <a:fillRect/>
          </a:stretch>
        </p:blipFill>
        <p:spPr>
          <a:xfrm>
            <a:off x="2905311" y="3207471"/>
            <a:ext cx="7870265" cy="2764918"/>
          </a:xfrm>
          <a:prstGeom prst="rect">
            <a:avLst/>
          </a:prstGeom>
        </p:spPr>
      </p:pic>
    </p:spTree>
    <p:extLst>
      <p:ext uri="{BB962C8B-B14F-4D97-AF65-F5344CB8AC3E}">
        <p14:creationId xmlns:p14="http://schemas.microsoft.com/office/powerpoint/2010/main" val="180143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026082" y="0"/>
            <a:ext cx="4139836" cy="6858000"/>
          </a:xfrm>
          <a:prstGeom prst="rect">
            <a:avLst/>
          </a:prstGeom>
        </p:spPr>
      </p:pic>
    </p:spTree>
    <p:extLst>
      <p:ext uri="{BB962C8B-B14F-4D97-AF65-F5344CB8AC3E}">
        <p14:creationId xmlns:p14="http://schemas.microsoft.com/office/powerpoint/2010/main" val="151506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39583" y="1622238"/>
            <a:ext cx="9169400" cy="2501900"/>
          </a:xfrm>
          <a:prstGeom prst="rect">
            <a:avLst/>
          </a:prstGeom>
        </p:spPr>
      </p:pic>
    </p:spTree>
    <p:extLst>
      <p:ext uri="{BB962C8B-B14F-4D97-AF65-F5344CB8AC3E}">
        <p14:creationId xmlns:p14="http://schemas.microsoft.com/office/powerpoint/2010/main" val="454326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18292" y="2029386"/>
            <a:ext cx="9283700" cy="1866900"/>
          </a:xfrm>
          <a:prstGeom prst="rect">
            <a:avLst/>
          </a:prstGeom>
        </p:spPr>
      </p:pic>
    </p:spTree>
    <p:extLst>
      <p:ext uri="{BB962C8B-B14F-4D97-AF65-F5344CB8AC3E}">
        <p14:creationId xmlns:p14="http://schemas.microsoft.com/office/powerpoint/2010/main" val="162629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81100" y="1816100"/>
            <a:ext cx="9829800" cy="3225800"/>
          </a:xfrm>
          <a:prstGeom prst="rect">
            <a:avLst/>
          </a:prstGeom>
        </p:spPr>
      </p:pic>
    </p:spTree>
    <p:extLst>
      <p:ext uri="{BB962C8B-B14F-4D97-AF65-F5344CB8AC3E}">
        <p14:creationId xmlns:p14="http://schemas.microsoft.com/office/powerpoint/2010/main" val="124873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05808" y="2071966"/>
            <a:ext cx="9946527" cy="1764927"/>
          </a:xfrm>
          <a:prstGeom prst="rect">
            <a:avLst/>
          </a:prstGeom>
        </p:spPr>
      </p:pic>
    </p:spTree>
    <p:extLst>
      <p:ext uri="{BB962C8B-B14F-4D97-AF65-F5344CB8AC3E}">
        <p14:creationId xmlns:p14="http://schemas.microsoft.com/office/powerpoint/2010/main" val="83431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0191" y="2238188"/>
            <a:ext cx="9359900" cy="1879600"/>
          </a:xfrm>
          <a:prstGeom prst="rect">
            <a:avLst/>
          </a:prstGeom>
        </p:spPr>
      </p:pic>
    </p:spTree>
    <p:extLst>
      <p:ext uri="{BB962C8B-B14F-4D97-AF65-F5344CB8AC3E}">
        <p14:creationId xmlns:p14="http://schemas.microsoft.com/office/powerpoint/2010/main" val="107066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0147" y="0"/>
            <a:ext cx="9326433" cy="6858000"/>
          </a:xfrm>
          <a:prstGeom prst="rect">
            <a:avLst/>
          </a:prstGeom>
        </p:spPr>
      </p:pic>
      <p:pic>
        <p:nvPicPr>
          <p:cNvPr id="3" name="Picture 2"/>
          <p:cNvPicPr>
            <a:picLocks noChangeAspect="1"/>
          </p:cNvPicPr>
          <p:nvPr/>
        </p:nvPicPr>
        <p:blipFill>
          <a:blip r:embed="rId4"/>
          <a:stretch>
            <a:fillRect/>
          </a:stretch>
        </p:blipFill>
        <p:spPr>
          <a:xfrm>
            <a:off x="9596580" y="322729"/>
            <a:ext cx="2595420" cy="2765612"/>
          </a:xfrm>
          <a:prstGeom prst="rect">
            <a:avLst/>
          </a:prstGeom>
        </p:spPr>
      </p:pic>
    </p:spTree>
    <p:extLst>
      <p:ext uri="{BB962C8B-B14F-4D97-AF65-F5344CB8AC3E}">
        <p14:creationId xmlns:p14="http://schemas.microsoft.com/office/powerpoint/2010/main" val="101848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58469" y="1919941"/>
            <a:ext cx="8362751" cy="2060388"/>
          </a:xfrm>
          <a:prstGeom prst="rect">
            <a:avLst/>
          </a:prstGeom>
        </p:spPr>
      </p:pic>
    </p:spTree>
    <p:extLst>
      <p:ext uri="{BB962C8B-B14F-4D97-AF65-F5344CB8AC3E}">
        <p14:creationId xmlns:p14="http://schemas.microsoft.com/office/powerpoint/2010/main" val="147819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62798" y="2639731"/>
            <a:ext cx="8986706" cy="1161304"/>
          </a:xfrm>
          <a:prstGeom prst="rect">
            <a:avLst/>
          </a:prstGeom>
        </p:spPr>
      </p:pic>
    </p:spTree>
    <p:extLst>
      <p:ext uri="{BB962C8B-B14F-4D97-AF65-F5344CB8AC3E}">
        <p14:creationId xmlns:p14="http://schemas.microsoft.com/office/powerpoint/2010/main" val="8298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fontScale="92500" lnSpcReduction="10000"/>
          </a:bodyPr>
          <a:lstStyle/>
          <a:p>
            <a:pPr fontAlgn="base"/>
            <a:r>
              <a:rPr lang="en-US" dirty="0"/>
              <a:t>Android uses SQLite as its backend database to persist data.</a:t>
            </a:r>
          </a:p>
          <a:p>
            <a:pPr fontAlgn="base"/>
            <a:r>
              <a:rPr lang="en-US" dirty="0"/>
              <a:t>The </a:t>
            </a:r>
            <a:r>
              <a:rPr lang="en-US" dirty="0" err="1"/>
              <a:t>SQLiteDatabase</a:t>
            </a:r>
            <a:r>
              <a:rPr lang="en-US" dirty="0"/>
              <a:t> class gives you access to the SQLite database.</a:t>
            </a:r>
          </a:p>
          <a:p>
            <a:pPr fontAlgn="base"/>
            <a:r>
              <a:rPr lang="en-US" dirty="0"/>
              <a:t>A SQLite helper lets you create and manage SQLite databases. You create a SQLite helper by extending the </a:t>
            </a:r>
            <a:r>
              <a:rPr lang="en-US" dirty="0" err="1"/>
              <a:t>SQLiteOpenHelper</a:t>
            </a:r>
            <a:r>
              <a:rPr lang="en-US" dirty="0"/>
              <a:t> class.</a:t>
            </a:r>
          </a:p>
          <a:p>
            <a:pPr fontAlgn="base"/>
            <a:r>
              <a:rPr lang="en-US" dirty="0"/>
              <a:t>You must implement the </a:t>
            </a:r>
            <a:r>
              <a:rPr lang="en-US" dirty="0" err="1"/>
              <a:t>SQLiteOpenHelper</a:t>
            </a:r>
            <a:r>
              <a:rPr lang="en-US" dirty="0"/>
              <a:t> </a:t>
            </a:r>
            <a:r>
              <a:rPr lang="en-US" dirty="0" err="1"/>
              <a:t>onCreate</a:t>
            </a:r>
            <a:r>
              <a:rPr lang="en-US" dirty="0"/>
              <a:t>() and </a:t>
            </a:r>
            <a:r>
              <a:rPr lang="en-US" dirty="0" err="1"/>
              <a:t>onUpgrade</a:t>
            </a:r>
            <a:r>
              <a:rPr lang="en-US" dirty="0"/>
              <a:t>() methods.</a:t>
            </a:r>
          </a:p>
          <a:p>
            <a:pPr fontAlgn="base"/>
            <a:r>
              <a:rPr lang="en-US" dirty="0"/>
              <a:t>The database gets created the first time it needs to be accessed. You need to give the database a name and version number, starting at 1. If you don’t give the database a name, it will just get created in memory.</a:t>
            </a:r>
          </a:p>
          <a:p>
            <a:pPr fontAlgn="base"/>
            <a:r>
              <a:rPr lang="en-US" dirty="0"/>
              <a:t>The </a:t>
            </a:r>
            <a:r>
              <a:rPr lang="en-US" dirty="0" err="1"/>
              <a:t>onCreate</a:t>
            </a:r>
            <a:r>
              <a:rPr lang="en-US" dirty="0"/>
              <a:t>() method gets called when the database first gets created.</a:t>
            </a:r>
          </a:p>
          <a:p>
            <a:pPr fontAlgn="base"/>
            <a:r>
              <a:rPr lang="en-US" dirty="0"/>
              <a:t>The </a:t>
            </a:r>
            <a:r>
              <a:rPr lang="en-US" dirty="0" err="1"/>
              <a:t>onUpgrade</a:t>
            </a:r>
            <a:r>
              <a:rPr lang="en-US" dirty="0"/>
              <a:t>() method gets called when the database needs to be upgraded</a:t>
            </a:r>
            <a:r>
              <a:rPr lang="en-US" dirty="0" smtClean="0"/>
              <a:t>.</a:t>
            </a:r>
            <a:endParaRPr lang="en-US" dirty="0"/>
          </a:p>
        </p:txBody>
      </p:sp>
    </p:spTree>
    <p:extLst>
      <p:ext uri="{BB962C8B-B14F-4D97-AF65-F5344CB8AC3E}">
        <p14:creationId xmlns:p14="http://schemas.microsoft.com/office/powerpoint/2010/main" val="80827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49406" y="1685364"/>
            <a:ext cx="6452794" cy="1057835"/>
          </a:xfrm>
          <a:prstGeom prst="rect">
            <a:avLst/>
          </a:prstGeom>
        </p:spPr>
      </p:pic>
      <p:pic>
        <p:nvPicPr>
          <p:cNvPr id="3" name="Picture 2"/>
          <p:cNvPicPr>
            <a:picLocks noChangeAspect="1"/>
          </p:cNvPicPr>
          <p:nvPr/>
        </p:nvPicPr>
        <p:blipFill>
          <a:blip r:embed="rId4"/>
          <a:stretch>
            <a:fillRect/>
          </a:stretch>
        </p:blipFill>
        <p:spPr>
          <a:xfrm>
            <a:off x="1404471" y="3695325"/>
            <a:ext cx="10399330" cy="482227"/>
          </a:xfrm>
          <a:prstGeom prst="rect">
            <a:avLst/>
          </a:prstGeom>
        </p:spPr>
      </p:pic>
    </p:spTree>
    <p:extLst>
      <p:ext uri="{BB962C8B-B14F-4D97-AF65-F5344CB8AC3E}">
        <p14:creationId xmlns:p14="http://schemas.microsoft.com/office/powerpoint/2010/main" val="21857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529" y="1619623"/>
            <a:ext cx="7941015" cy="78291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9751" y="3174252"/>
            <a:ext cx="10500311" cy="662641"/>
          </a:xfrm>
          <a:prstGeom prst="rect">
            <a:avLst/>
          </a:prstGeom>
        </p:spPr>
      </p:pic>
    </p:spTree>
    <p:extLst>
      <p:ext uri="{BB962C8B-B14F-4D97-AF65-F5344CB8AC3E}">
        <p14:creationId xmlns:p14="http://schemas.microsoft.com/office/powerpoint/2010/main" val="994689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75231" y="0"/>
            <a:ext cx="7241537" cy="6858000"/>
          </a:xfrm>
          <a:prstGeom prst="rect">
            <a:avLst/>
          </a:prstGeom>
        </p:spPr>
      </p:pic>
    </p:spTree>
    <p:extLst>
      <p:ext uri="{BB962C8B-B14F-4D97-AF65-F5344CB8AC3E}">
        <p14:creationId xmlns:p14="http://schemas.microsoft.com/office/powerpoint/2010/main" val="122773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97971" y="125506"/>
            <a:ext cx="8438744" cy="6732494"/>
          </a:xfrm>
          <a:prstGeom prst="rect">
            <a:avLst/>
          </a:prstGeom>
        </p:spPr>
      </p:pic>
    </p:spTree>
    <p:extLst>
      <p:ext uri="{BB962C8B-B14F-4D97-AF65-F5344CB8AC3E}">
        <p14:creationId xmlns:p14="http://schemas.microsoft.com/office/powerpoint/2010/main" val="175672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05012" y="468405"/>
            <a:ext cx="4368800" cy="2514600"/>
          </a:xfrm>
          <a:prstGeom prst="rect">
            <a:avLst/>
          </a:prstGeom>
        </p:spPr>
      </p:pic>
      <p:pic>
        <p:nvPicPr>
          <p:cNvPr id="3" name="Picture 2"/>
          <p:cNvPicPr>
            <a:picLocks noChangeAspect="1"/>
          </p:cNvPicPr>
          <p:nvPr/>
        </p:nvPicPr>
        <p:blipFill>
          <a:blip r:embed="rId4"/>
          <a:stretch>
            <a:fillRect/>
          </a:stretch>
        </p:blipFill>
        <p:spPr>
          <a:xfrm>
            <a:off x="5615642" y="774699"/>
            <a:ext cx="6021392" cy="1902011"/>
          </a:xfrm>
          <a:prstGeom prst="rect">
            <a:avLst/>
          </a:prstGeom>
        </p:spPr>
      </p:pic>
      <p:pic>
        <p:nvPicPr>
          <p:cNvPr id="4" name="Picture 3"/>
          <p:cNvPicPr>
            <a:picLocks noChangeAspect="1"/>
          </p:cNvPicPr>
          <p:nvPr/>
        </p:nvPicPr>
        <p:blipFill>
          <a:blip r:embed="rId5"/>
          <a:stretch>
            <a:fillRect/>
          </a:stretch>
        </p:blipFill>
        <p:spPr>
          <a:xfrm>
            <a:off x="2269938" y="3420782"/>
            <a:ext cx="7924800" cy="2451100"/>
          </a:xfrm>
          <a:prstGeom prst="rect">
            <a:avLst/>
          </a:prstGeom>
        </p:spPr>
      </p:pic>
    </p:spTree>
    <p:extLst>
      <p:ext uri="{BB962C8B-B14F-4D97-AF65-F5344CB8AC3E}">
        <p14:creationId xmlns:p14="http://schemas.microsoft.com/office/powerpoint/2010/main" val="840482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fontScale="92500" lnSpcReduction="10000"/>
          </a:bodyPr>
          <a:lstStyle/>
          <a:p>
            <a:pPr fontAlgn="base"/>
            <a:r>
              <a:rPr lang="en-US" dirty="0"/>
              <a:t>Android uses SQLite as its backend database to persist data.</a:t>
            </a:r>
          </a:p>
          <a:p>
            <a:pPr fontAlgn="base"/>
            <a:r>
              <a:rPr lang="en-US" dirty="0"/>
              <a:t>The </a:t>
            </a:r>
            <a:r>
              <a:rPr lang="en-US" dirty="0" err="1"/>
              <a:t>SQLiteDatabase</a:t>
            </a:r>
            <a:r>
              <a:rPr lang="en-US" dirty="0"/>
              <a:t> class gives you access to the SQLite database.</a:t>
            </a:r>
          </a:p>
          <a:p>
            <a:pPr fontAlgn="base"/>
            <a:r>
              <a:rPr lang="en-US" dirty="0"/>
              <a:t>A SQLite helper lets you create and manage SQLite databases. You create a SQLite helper by extending the </a:t>
            </a:r>
            <a:r>
              <a:rPr lang="en-US" dirty="0" err="1"/>
              <a:t>SQLiteOpenHelper</a:t>
            </a:r>
            <a:r>
              <a:rPr lang="en-US" dirty="0"/>
              <a:t> class.</a:t>
            </a:r>
          </a:p>
          <a:p>
            <a:pPr fontAlgn="base"/>
            <a:r>
              <a:rPr lang="en-US" dirty="0"/>
              <a:t>You must implement the </a:t>
            </a:r>
            <a:r>
              <a:rPr lang="en-US" dirty="0" err="1"/>
              <a:t>SQLiteOpenHelper</a:t>
            </a:r>
            <a:r>
              <a:rPr lang="en-US" dirty="0"/>
              <a:t> </a:t>
            </a:r>
            <a:r>
              <a:rPr lang="en-US" dirty="0" err="1"/>
              <a:t>onCreate</a:t>
            </a:r>
            <a:r>
              <a:rPr lang="en-US" dirty="0"/>
              <a:t>() and </a:t>
            </a:r>
            <a:r>
              <a:rPr lang="en-US" dirty="0" err="1"/>
              <a:t>onUpgrade</a:t>
            </a:r>
            <a:r>
              <a:rPr lang="en-US" dirty="0"/>
              <a:t>() methods.</a:t>
            </a:r>
          </a:p>
          <a:p>
            <a:pPr fontAlgn="base"/>
            <a:r>
              <a:rPr lang="en-US" dirty="0"/>
              <a:t>The database gets created the first time it needs to be accessed. You need to give the database a name and version number, starting at 1. If you don’t give the database a name, it will just get created in memory.</a:t>
            </a:r>
          </a:p>
          <a:p>
            <a:pPr fontAlgn="base"/>
            <a:r>
              <a:rPr lang="en-US" dirty="0"/>
              <a:t>The </a:t>
            </a:r>
            <a:r>
              <a:rPr lang="en-US" dirty="0" err="1"/>
              <a:t>onCreate</a:t>
            </a:r>
            <a:r>
              <a:rPr lang="en-US" dirty="0"/>
              <a:t>() method gets called when the database first gets created.</a:t>
            </a:r>
          </a:p>
          <a:p>
            <a:pPr fontAlgn="base"/>
            <a:r>
              <a:rPr lang="en-US" dirty="0"/>
              <a:t>The </a:t>
            </a:r>
            <a:r>
              <a:rPr lang="en-US" dirty="0" err="1"/>
              <a:t>onUpgrade</a:t>
            </a:r>
            <a:r>
              <a:rPr lang="en-US" dirty="0"/>
              <a:t>() method gets called when the database needs to be upgraded</a:t>
            </a:r>
            <a:r>
              <a:rPr lang="en-US" dirty="0" smtClean="0"/>
              <a:t>.</a:t>
            </a:r>
            <a:endParaRPr lang="en-US" dirty="0"/>
          </a:p>
        </p:txBody>
      </p:sp>
    </p:spTree>
    <p:extLst>
      <p:ext uri="{BB962C8B-B14F-4D97-AF65-F5344CB8AC3E}">
        <p14:creationId xmlns:p14="http://schemas.microsoft.com/office/powerpoint/2010/main" val="1554294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a:bodyPr>
          <a:lstStyle/>
          <a:p>
            <a:pPr fontAlgn="base"/>
            <a:r>
              <a:rPr lang="en-US" dirty="0" smtClean="0"/>
              <a:t>Execute </a:t>
            </a:r>
            <a:r>
              <a:rPr lang="en-US" dirty="0"/>
              <a:t>SQL using the </a:t>
            </a:r>
            <a:r>
              <a:rPr lang="en-US" dirty="0" err="1"/>
              <a:t>SQLiteDatabase</a:t>
            </a:r>
            <a:r>
              <a:rPr lang="en-US" dirty="0"/>
              <a:t> </a:t>
            </a:r>
            <a:r>
              <a:rPr lang="en-US" dirty="0" err="1"/>
              <a:t>execSQL</a:t>
            </a:r>
            <a:r>
              <a:rPr lang="en-US" dirty="0"/>
              <a:t>(String) method.</a:t>
            </a:r>
          </a:p>
          <a:p>
            <a:pPr fontAlgn="base"/>
            <a:r>
              <a:rPr lang="en-US" dirty="0"/>
              <a:t>Add records to tables using the insert() method.</a:t>
            </a:r>
          </a:p>
          <a:p>
            <a:pPr fontAlgn="base"/>
            <a:r>
              <a:rPr lang="en-US" dirty="0"/>
              <a:t>Update records using the update() method.</a:t>
            </a:r>
          </a:p>
          <a:p>
            <a:pPr fontAlgn="base"/>
            <a:r>
              <a:rPr lang="en-US" dirty="0"/>
              <a:t>Remove records from tables using the delete() method.</a:t>
            </a:r>
          </a:p>
        </p:txBody>
      </p:sp>
    </p:spTree>
    <p:extLst>
      <p:ext uri="{BB962C8B-B14F-4D97-AF65-F5344CB8AC3E}">
        <p14:creationId xmlns:p14="http://schemas.microsoft.com/office/powerpoint/2010/main" val="103626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a:bodyPr>
          <a:lstStyle/>
          <a:p>
            <a:pPr fontAlgn="base"/>
            <a:r>
              <a:rPr lang="en-US" dirty="0" smtClean="0"/>
              <a:t>Execute </a:t>
            </a:r>
            <a:r>
              <a:rPr lang="en-US" dirty="0"/>
              <a:t>SQL using the </a:t>
            </a:r>
            <a:r>
              <a:rPr lang="en-US" dirty="0" err="1"/>
              <a:t>SQLiteDatabase</a:t>
            </a:r>
            <a:r>
              <a:rPr lang="en-US" dirty="0"/>
              <a:t> </a:t>
            </a:r>
            <a:r>
              <a:rPr lang="en-US" dirty="0" err="1"/>
              <a:t>execSQL</a:t>
            </a:r>
            <a:r>
              <a:rPr lang="en-US" dirty="0"/>
              <a:t>(String) method.</a:t>
            </a:r>
          </a:p>
          <a:p>
            <a:pPr fontAlgn="base"/>
            <a:r>
              <a:rPr lang="en-US" dirty="0"/>
              <a:t>Add records to tables using the insert() method.</a:t>
            </a:r>
          </a:p>
          <a:p>
            <a:pPr fontAlgn="base"/>
            <a:r>
              <a:rPr lang="en-US" dirty="0"/>
              <a:t>Update records using the update() method.</a:t>
            </a:r>
          </a:p>
          <a:p>
            <a:pPr fontAlgn="base"/>
            <a:r>
              <a:rPr lang="en-US" dirty="0"/>
              <a:t>Remove records from tables using the delete() method.</a:t>
            </a:r>
          </a:p>
        </p:txBody>
      </p:sp>
    </p:spTree>
    <p:extLst>
      <p:ext uri="{BB962C8B-B14F-4D97-AF65-F5344CB8AC3E}">
        <p14:creationId xmlns:p14="http://schemas.microsoft.com/office/powerpoint/2010/main" val="204830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31688" y="388692"/>
            <a:ext cx="6727122" cy="5934049"/>
          </a:xfrm>
          <a:prstGeom prst="rect">
            <a:avLst/>
          </a:prstGeom>
        </p:spPr>
      </p:pic>
    </p:spTree>
    <p:extLst>
      <p:ext uri="{BB962C8B-B14F-4D97-AF65-F5344CB8AC3E}">
        <p14:creationId xmlns:p14="http://schemas.microsoft.com/office/powerpoint/2010/main" val="162895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SQLite</a:t>
            </a:r>
            <a:endParaRPr lang="en-US" dirty="0"/>
          </a:p>
        </p:txBody>
      </p:sp>
      <p:sp>
        <p:nvSpPr>
          <p:cNvPr id="3" name="Content Placeholder 2"/>
          <p:cNvSpPr>
            <a:spLocks noGrp="1"/>
          </p:cNvSpPr>
          <p:nvPr>
            <p:ph idx="1"/>
          </p:nvPr>
        </p:nvSpPr>
        <p:spPr/>
        <p:txBody>
          <a:bodyPr>
            <a:normAutofit/>
          </a:bodyPr>
          <a:lstStyle/>
          <a:p>
            <a:r>
              <a:rPr lang="en-US" sz="3200" dirty="0"/>
              <a:t>L</a:t>
            </a:r>
            <a:r>
              <a:rPr lang="en-US" sz="3200" dirty="0" smtClean="0"/>
              <a:t>ightweight</a:t>
            </a:r>
          </a:p>
          <a:p>
            <a:r>
              <a:rPr lang="en-US" sz="3200" dirty="0" smtClean="0"/>
              <a:t>Optimized for single user</a:t>
            </a:r>
          </a:p>
          <a:p>
            <a:r>
              <a:rPr lang="en-US" sz="3200" dirty="0" smtClean="0"/>
              <a:t>Stable and fast</a:t>
            </a:r>
            <a:endParaRPr lang="en-US" sz="3200" dirty="0"/>
          </a:p>
        </p:txBody>
      </p:sp>
    </p:spTree>
    <p:extLst>
      <p:ext uri="{BB962C8B-B14F-4D97-AF65-F5344CB8AC3E}">
        <p14:creationId xmlns:p14="http://schemas.microsoft.com/office/powerpoint/2010/main" val="865090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78096" y="762618"/>
            <a:ext cx="4962293" cy="4835055"/>
          </a:xfrm>
          <a:prstGeom prst="rect">
            <a:avLst/>
          </a:prstGeom>
        </p:spPr>
      </p:pic>
    </p:spTree>
    <p:extLst>
      <p:ext uri="{BB962C8B-B14F-4D97-AF65-F5344CB8AC3E}">
        <p14:creationId xmlns:p14="http://schemas.microsoft.com/office/powerpoint/2010/main" val="126859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2365</Words>
  <Application>Microsoft Macintosh PowerPoint</Application>
  <PresentationFormat>Widescreen</PresentationFormat>
  <Paragraphs>277</Paragraphs>
  <Slides>56</Slides>
  <Notes>48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56</vt:i4>
      </vt:variant>
    </vt:vector>
  </HeadingPairs>
  <TitlesOfParts>
    <vt:vector size="59" baseType="lpstr">
      <vt:lpstr>inherit</vt:lpstr>
      <vt:lpstr>Arial</vt:lpstr>
      <vt:lpstr>Diamond Grid 16x9</vt:lpstr>
      <vt:lpstr>Building Android apps – Week 7a</vt:lpstr>
      <vt:lpstr>Agenda</vt:lpstr>
      <vt:lpstr>Horoscope App</vt:lpstr>
      <vt:lpstr>PowerPoint Presentation</vt:lpstr>
      <vt:lpstr>Bullet Points</vt:lpstr>
      <vt:lpstr>Bullet Points</vt:lpstr>
      <vt:lpstr>PowerPoint Presentation</vt:lpstr>
      <vt:lpstr>SQLite</vt:lpstr>
      <vt:lpstr>PowerPoint Presentation</vt:lpstr>
      <vt:lpstr>SQLite</vt:lpstr>
      <vt:lpstr>PowerPoint Presentation</vt:lpstr>
      <vt:lpstr>PowerPoint Presentation</vt:lpstr>
      <vt:lpstr>Tasks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Bullet Points</vt:lpstr>
      <vt:lpstr>Bullet Points</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2016-10-05T15:54:07Z</cp:lastPrinted>
  <dcterms:created xsi:type="dcterms:W3CDTF">2016-08-20T19:03:32Z</dcterms:created>
  <dcterms:modified xsi:type="dcterms:W3CDTF">2016-10-05T15:54:43Z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